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91" r:id="rId3"/>
    <p:sldId id="292" r:id="rId4"/>
    <p:sldId id="293" r:id="rId5"/>
    <p:sldId id="294" r:id="rId6"/>
    <p:sldId id="295" r:id="rId7"/>
    <p:sldId id="296" r:id="rId8"/>
    <p:sldId id="297" r:id="rId9"/>
    <p:sldId id="298" r:id="rId10"/>
    <p:sldId id="300" r:id="rId11"/>
    <p:sldId id="304" r:id="rId12"/>
    <p:sldId id="299" r:id="rId13"/>
    <p:sldId id="276" r:id="rId14"/>
    <p:sldId id="258" r:id="rId15"/>
    <p:sldId id="277" r:id="rId16"/>
    <p:sldId id="287" r:id="rId17"/>
    <p:sldId id="301" r:id="rId18"/>
    <p:sldId id="303" r:id="rId19"/>
    <p:sldId id="302" r:id="rId20"/>
    <p:sldId id="290" r:id="rId21"/>
    <p:sldId id="278" r:id="rId22"/>
    <p:sldId id="286" r:id="rId23"/>
    <p:sldId id="279" r:id="rId24"/>
    <p:sldId id="280" r:id="rId25"/>
    <p:sldId id="281" r:id="rId26"/>
    <p:sldId id="282" r:id="rId27"/>
    <p:sldId id="283" r:id="rId28"/>
    <p:sldId id="285"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9" autoAdjust="0"/>
    <p:restoredTop sz="92052" autoAdjust="0"/>
  </p:normalViewPr>
  <p:slideViewPr>
    <p:cSldViewPr snapToGrid="0">
      <p:cViewPr varScale="1">
        <p:scale>
          <a:sx n="65" d="100"/>
          <a:sy n="65" d="100"/>
        </p:scale>
        <p:origin x="96"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E7D6CD-17B0-445D-A222-C7F3924EDBB9}" type="datetimeFigureOut">
              <a:rPr lang="en-US" smtClean="0"/>
              <a:t>6/18/2016</a:t>
            </a:fld>
            <a:endParaRPr lang="en-US"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B6681-3D50-45E8-8544-5D038685D965}" type="slidenum">
              <a:rPr lang="en-US" smtClean="0"/>
              <a:t>‹#›</a:t>
            </a:fld>
            <a:endParaRPr lang="en-US" dirty="0"/>
          </a:p>
        </p:txBody>
      </p:sp>
    </p:spTree>
    <p:extLst>
      <p:ext uri="{BB962C8B-B14F-4D97-AF65-F5344CB8AC3E}">
        <p14:creationId xmlns:p14="http://schemas.microsoft.com/office/powerpoint/2010/main" val="400221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defTabSz="931863" fontAlgn="base">
              <a:lnSpc>
                <a:spcPct val="100000"/>
              </a:lnSpc>
              <a:spcBef>
                <a:spcPct val="0"/>
              </a:spcBef>
              <a:spcAft>
                <a:spcPct val="0"/>
              </a:spcAft>
            </a:pPr>
            <a:endParaRPr lang="en-US" altLang="en-US" sz="1200" dirty="0">
              <a:latin typeface="Segoe UI" panose="020B0502040204020203" pitchFamily="34" charset="0"/>
            </a:endParaRPr>
          </a:p>
        </p:txBody>
      </p:sp>
      <p:sp>
        <p:nvSpPr>
          <p:cNvPr id="5" name="Footer Placeholder 4"/>
          <p:cNvSpPr>
            <a:spLocks noGrp="1"/>
          </p:cNvSpPr>
          <p:nvPr>
            <p:ph type="ftr" sz="quarter" idx="4"/>
          </p:nvPr>
        </p:nvSpPr>
        <p:spPr>
          <a:xfrm>
            <a:off x="0" y="8686800"/>
            <a:ext cx="5920740" cy="355964"/>
          </a:xfrm>
        </p:spPr>
        <p:txBody>
          <a:bodyPr rtlCol="0"/>
          <a:lstStyle/>
          <a:p>
            <a:pPr defTabSz="914099" fontAlgn="auto">
              <a:spcBef>
                <a:spcPts val="0"/>
              </a:spcBef>
              <a:spcAft>
                <a:spcPts val="0"/>
              </a:spcAft>
              <a:defRPr/>
            </a:pPr>
            <a:r>
              <a:rPr lang="en-US" dirty="0">
                <a:gradFill>
                  <a:gsLst>
                    <a:gs pos="0">
                      <a:prstClr val="black"/>
                    </a:gs>
                    <a:gs pos="100000">
                      <a:prstClr val="black"/>
                    </a:gs>
                  </a:gsLst>
                  <a:lin ang="5400000" scaled="0"/>
                </a:gradFill>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E5FE5E2E-9D67-4095-89AA-867FA6BCF816}" type="datetime8">
              <a:rPr lang="en-US" altLang="en-US" sz="1200" smtClean="0">
                <a:latin typeface="Segoe UI" panose="020B0502040204020203" pitchFamily="34" charset="0"/>
              </a:rPr>
              <a:pPr>
                <a:lnSpc>
                  <a:spcPct val="100000"/>
                </a:lnSpc>
                <a:spcBef>
                  <a:spcPct val="0"/>
                </a:spcBef>
                <a:spcAft>
                  <a:spcPct val="0"/>
                </a:spcAft>
              </a:pPr>
              <a:t>6/18/2016 9:37 AM</a:t>
            </a:fld>
            <a:endParaRPr lang="en-US" altLang="en-US" sz="1200" dirty="0">
              <a:latin typeface="Segoe UI" panose="020B0502040204020203" pitchFamily="34" charset="0"/>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itchFamily="34" charset="-128"/>
              </a:defRPr>
            </a:lvl9pPr>
          </a:lstStyle>
          <a:p>
            <a:pPr>
              <a:lnSpc>
                <a:spcPct val="100000"/>
              </a:lnSpc>
              <a:spcBef>
                <a:spcPct val="0"/>
              </a:spcBef>
              <a:spcAft>
                <a:spcPct val="0"/>
              </a:spcAft>
            </a:pPr>
            <a:fld id="{B1F7D3BA-D17A-4DC0-9347-248746B2D898}" type="slidenum">
              <a:rPr lang="en-US" altLang="en-US" sz="1200" smtClean="0">
                <a:latin typeface="Segoe UI" panose="020B0502040204020203" pitchFamily="34" charset="0"/>
              </a:rPr>
              <a:pPr>
                <a:lnSpc>
                  <a:spcPct val="100000"/>
                </a:lnSpc>
                <a:spcBef>
                  <a:spcPct val="0"/>
                </a:spcBef>
                <a:spcAft>
                  <a:spcPct val="0"/>
                </a:spcAft>
              </a:pPr>
              <a:t>1</a:t>
            </a:fld>
            <a:endParaRPr lang="en-US" altLang="en-US" sz="1200" dirty="0">
              <a:latin typeface="Segoe UI" panose="020B0502040204020203" pitchFamily="34" charset="0"/>
            </a:endParaRPr>
          </a:p>
        </p:txBody>
      </p:sp>
    </p:spTree>
    <p:extLst>
      <p:ext uri="{BB962C8B-B14F-4D97-AF65-F5344CB8AC3E}">
        <p14:creationId xmlns:p14="http://schemas.microsoft.com/office/powerpoint/2010/main" val="2836281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93341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其中一個服務屬性範例是 </a:t>
            </a:r>
            <a:r>
              <a:rPr lang="en-US" altLang="zh-TW" sz="1200" b="1" i="0" kern="1200" dirty="0">
                <a:solidFill>
                  <a:schemeClr val="tx1"/>
                </a:solidFill>
                <a:effectLst/>
                <a:latin typeface="+mn-lt"/>
                <a:ea typeface="+mn-ea"/>
                <a:cs typeface="+mn-cs"/>
              </a:rPr>
              <a:t>&lt;</a:t>
            </a:r>
            <a:r>
              <a:rPr lang="zh-TW" altLang="en-US" sz="1200" b="1" i="0" kern="1200" dirty="0">
                <a:solidFill>
                  <a:schemeClr val="tx1"/>
                </a:solidFill>
                <a:effectLst/>
                <a:latin typeface="+mn-lt"/>
                <a:ea typeface="+mn-ea"/>
                <a:cs typeface="+mn-cs"/>
              </a:rPr>
              <a:t>下一個服務日期</a:t>
            </a:r>
            <a:r>
              <a:rPr lang="en-US" altLang="zh-TW" sz="1200" b="1" i="0" kern="1200" dirty="0">
                <a:solidFill>
                  <a:schemeClr val="tx1"/>
                </a:solidFill>
                <a:effectLst/>
                <a:latin typeface="+mn-lt"/>
                <a:ea typeface="+mn-ea"/>
                <a:cs typeface="+mn-cs"/>
              </a:rPr>
              <a:t>, 11/12/2017&gt;</a:t>
            </a:r>
            <a:endParaRPr lang="zh-TW" altLang="en-US" dirty="0"/>
          </a:p>
        </p:txBody>
      </p:sp>
      <p:sp>
        <p:nvSpPr>
          <p:cNvPr id="4" name="投影片編號版面配置區 3"/>
          <p:cNvSpPr>
            <a:spLocks noGrp="1"/>
          </p:cNvSpPr>
          <p:nvPr>
            <p:ph type="sldNum" sz="quarter" idx="10"/>
          </p:nvPr>
        </p:nvSpPr>
        <p:spPr/>
        <p:txBody>
          <a:bodyPr/>
          <a:lstStyle/>
          <a:p>
            <a:fld id="{273B6681-3D50-45E8-8544-5D038685D965}" type="slidenum">
              <a:rPr lang="en-US" smtClean="0"/>
              <a:t>17</a:t>
            </a:fld>
            <a:endParaRPr lang="en-US" dirty="0"/>
          </a:p>
        </p:txBody>
      </p:sp>
    </p:spTree>
    <p:extLst>
      <p:ext uri="{BB962C8B-B14F-4D97-AF65-F5344CB8AC3E}">
        <p14:creationId xmlns:p14="http://schemas.microsoft.com/office/powerpoint/2010/main" val="249114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若要使用服務屬性或裝置屬性來查詢裝置對應項，您可以使用 </a:t>
            </a:r>
            <a:r>
              <a:rPr lang="en-US" altLang="zh-TW" sz="1200" b="0" i="0" kern="1200" dirty="0">
                <a:solidFill>
                  <a:schemeClr val="tx1"/>
                </a:solidFill>
                <a:effectLst/>
                <a:latin typeface="+mn-lt"/>
                <a:ea typeface="+mn-ea"/>
                <a:cs typeface="+mn-cs"/>
              </a:rPr>
              <a:t>JSON </a:t>
            </a:r>
            <a:r>
              <a:rPr lang="zh-TW" altLang="en-US" sz="1200" b="0" i="0" kern="1200" dirty="0">
                <a:solidFill>
                  <a:schemeClr val="tx1"/>
                </a:solidFill>
                <a:effectLst/>
                <a:latin typeface="+mn-lt"/>
                <a:ea typeface="+mn-ea"/>
                <a:cs typeface="+mn-cs"/>
              </a:rPr>
              <a:t>查詢運算式。下列範例示範如何使用具有索引鍵 </a:t>
            </a:r>
            <a:r>
              <a:rPr lang="en-US" altLang="zh-TW" sz="1200" b="1" i="0" kern="1200" dirty="0" err="1">
                <a:solidFill>
                  <a:schemeClr val="tx1"/>
                </a:solidFill>
                <a:effectLst/>
                <a:latin typeface="+mn-lt"/>
                <a:ea typeface="+mn-ea"/>
                <a:cs typeface="+mn-cs"/>
              </a:rPr>
              <a:t>FirmwareVersion</a:t>
            </a:r>
            <a:r>
              <a:rPr lang="zh-TW" altLang="en-US" sz="1200" b="0" i="0" kern="1200" dirty="0">
                <a:solidFill>
                  <a:schemeClr val="tx1"/>
                </a:solidFill>
                <a:effectLst/>
                <a:latin typeface="+mn-lt"/>
                <a:ea typeface="+mn-ea"/>
                <a:cs typeface="+mn-cs"/>
              </a:rPr>
              <a:t> 和值 </a:t>
            </a:r>
            <a:r>
              <a:rPr lang="en-US" altLang="zh-TW" sz="1200" b="1"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 的裝置屬性來查詢所有裝置。您可以看到屬性的「類型」為「裝置」，這表示我們是根據裝置屬性進行查詢，而非服務屬性</a:t>
            </a:r>
            <a:r>
              <a:rPr lang="en-US" altLang="zh-TW"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273B6681-3D50-45E8-8544-5D038685D965}" type="slidenum">
              <a:rPr lang="en-US" smtClean="0"/>
              <a:t>18</a:t>
            </a:fld>
            <a:endParaRPr lang="en-US" dirty="0"/>
          </a:p>
        </p:txBody>
      </p:sp>
    </p:spTree>
    <p:extLst>
      <p:ext uri="{BB962C8B-B14F-4D97-AF65-F5344CB8AC3E}">
        <p14:creationId xmlns:p14="http://schemas.microsoft.com/office/powerpoint/2010/main" val="3290790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裝置作業</a:t>
            </a:r>
          </a:p>
          <a:p>
            <a:r>
              <a:rPr lang="zh-TW" altLang="en-US" sz="1200" b="0" i="0" kern="1200" dirty="0">
                <a:solidFill>
                  <a:schemeClr val="tx1"/>
                </a:solidFill>
                <a:effectLst/>
                <a:latin typeface="+mn-lt"/>
                <a:ea typeface="+mn-ea"/>
                <a:cs typeface="+mn-cs"/>
              </a:rPr>
              <a:t>裝置管理的下一個概念是裝置作業，可協調多個裝置上的多步驟協調流程。</a:t>
            </a:r>
          </a:p>
          <a:p>
            <a:r>
              <a:rPr lang="en-US" altLang="zh-TW" sz="1200" b="0" i="0" kern="1200" dirty="0">
                <a:solidFill>
                  <a:schemeClr val="tx1"/>
                </a:solidFill>
                <a:effectLst/>
                <a:latin typeface="+mn-lt"/>
                <a:ea typeface="+mn-ea"/>
                <a:cs typeface="+mn-cs"/>
              </a:rPr>
              <a:t>Azure </a:t>
            </a:r>
            <a:r>
              <a:rPr lang="en-US" altLang="zh-TW" sz="1200" b="0" i="0" kern="1200" dirty="0" err="1">
                <a:solidFill>
                  <a:schemeClr val="tx1"/>
                </a:solidFill>
                <a:effectLst/>
                <a:latin typeface="+mn-lt"/>
                <a:ea typeface="+mn-ea"/>
                <a:cs typeface="+mn-cs"/>
              </a:rPr>
              <a:t>IoT</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中樞裝置管理目前提供六種類型的裝置作業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我們會在客戶需要其他作業時新增作業</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1" i="0" kern="1200" dirty="0">
                <a:solidFill>
                  <a:schemeClr val="tx1"/>
                </a:solidFill>
                <a:effectLst/>
                <a:latin typeface="+mn-lt"/>
                <a:ea typeface="+mn-ea"/>
                <a:cs typeface="+mn-cs"/>
              </a:rPr>
              <a:t>韌體更新</a:t>
            </a:r>
            <a:r>
              <a:rPr lang="zh-TW" altLang="en-US" sz="1200" b="0" i="0" kern="1200" dirty="0">
                <a:solidFill>
                  <a:schemeClr val="tx1"/>
                </a:solidFill>
                <a:effectLst/>
                <a:latin typeface="+mn-lt"/>
                <a:ea typeface="+mn-ea"/>
                <a:cs typeface="+mn-cs"/>
              </a:rPr>
              <a:t>：更新實體裝置上的韌體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 </a:t>
            </a:r>
            <a:r>
              <a:rPr lang="en-US" altLang="zh-TW" sz="1200" b="0" i="0" kern="1200" dirty="0">
                <a:solidFill>
                  <a:schemeClr val="tx1"/>
                </a:solidFill>
                <a:effectLst/>
                <a:latin typeface="+mn-lt"/>
                <a:ea typeface="+mn-ea"/>
                <a:cs typeface="+mn-cs"/>
              </a:rPr>
              <a:t>OS </a:t>
            </a:r>
            <a:r>
              <a:rPr lang="zh-TW" altLang="en-US" sz="1200" b="0" i="0" kern="1200" dirty="0">
                <a:solidFill>
                  <a:schemeClr val="tx1"/>
                </a:solidFill>
                <a:effectLst/>
                <a:latin typeface="+mn-lt"/>
                <a:ea typeface="+mn-ea"/>
                <a:cs typeface="+mn-cs"/>
              </a:rPr>
              <a:t>映像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p>
          <a:p>
            <a:r>
              <a:rPr lang="zh-TW" altLang="en-US" sz="1200" b="1" i="0" kern="1200" dirty="0">
                <a:solidFill>
                  <a:schemeClr val="tx1"/>
                </a:solidFill>
                <a:effectLst/>
                <a:latin typeface="+mn-lt"/>
                <a:ea typeface="+mn-ea"/>
                <a:cs typeface="+mn-cs"/>
              </a:rPr>
              <a:t>重新啟動</a:t>
            </a:r>
            <a:r>
              <a:rPr lang="zh-TW" altLang="en-US" sz="1200" b="0" i="0" kern="1200" dirty="0">
                <a:solidFill>
                  <a:schemeClr val="tx1"/>
                </a:solidFill>
                <a:effectLst/>
                <a:latin typeface="+mn-lt"/>
                <a:ea typeface="+mn-ea"/>
                <a:cs typeface="+mn-cs"/>
              </a:rPr>
              <a:t>：重新啟動實體裝置。</a:t>
            </a:r>
          </a:p>
          <a:p>
            <a:r>
              <a:rPr lang="zh-TW" altLang="en-US" sz="1200" b="1" i="0" kern="1200" dirty="0">
                <a:solidFill>
                  <a:schemeClr val="tx1"/>
                </a:solidFill>
                <a:effectLst/>
                <a:latin typeface="+mn-lt"/>
                <a:ea typeface="+mn-ea"/>
                <a:cs typeface="+mn-cs"/>
              </a:rPr>
              <a:t>恢復出廠預設值</a:t>
            </a:r>
            <a:r>
              <a:rPr lang="zh-TW" altLang="en-US" sz="1200" b="0" i="0" kern="1200" dirty="0">
                <a:solidFill>
                  <a:schemeClr val="tx1"/>
                </a:solidFill>
                <a:effectLst/>
                <a:latin typeface="+mn-lt"/>
                <a:ea typeface="+mn-ea"/>
                <a:cs typeface="+mn-cs"/>
              </a:rPr>
              <a:t>：將實體裝置的韌體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 </a:t>
            </a:r>
            <a:r>
              <a:rPr lang="en-US" altLang="zh-TW" sz="1200" b="0" i="0" kern="1200" dirty="0">
                <a:solidFill>
                  <a:schemeClr val="tx1"/>
                </a:solidFill>
                <a:effectLst/>
                <a:latin typeface="+mn-lt"/>
                <a:ea typeface="+mn-ea"/>
                <a:cs typeface="+mn-cs"/>
              </a:rPr>
              <a:t>OS </a:t>
            </a:r>
            <a:r>
              <a:rPr lang="zh-TW" altLang="en-US" sz="1200" b="0" i="0" kern="1200" dirty="0">
                <a:solidFill>
                  <a:schemeClr val="tx1"/>
                </a:solidFill>
                <a:effectLst/>
                <a:latin typeface="+mn-lt"/>
                <a:ea typeface="+mn-ea"/>
                <a:cs typeface="+mn-cs"/>
              </a:rPr>
              <a:t>映像</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還原為儲存在裝置上的原廠提供備份映像。</a:t>
            </a:r>
          </a:p>
          <a:p>
            <a:r>
              <a:rPr lang="zh-TW" altLang="en-US" sz="1200" b="1" i="0" kern="1200" dirty="0">
                <a:solidFill>
                  <a:schemeClr val="tx1"/>
                </a:solidFill>
                <a:effectLst/>
                <a:latin typeface="+mn-lt"/>
                <a:ea typeface="+mn-ea"/>
                <a:cs typeface="+mn-cs"/>
              </a:rPr>
              <a:t>組態更新</a:t>
            </a:r>
            <a:r>
              <a:rPr lang="zh-TW" altLang="en-US" sz="1200" b="0" i="0" kern="1200" dirty="0">
                <a:solidFill>
                  <a:schemeClr val="tx1"/>
                </a:solidFill>
                <a:effectLst/>
                <a:latin typeface="+mn-lt"/>
                <a:ea typeface="+mn-ea"/>
                <a:cs typeface="+mn-cs"/>
              </a:rPr>
              <a:t>：設定實體裝置上執行的 </a:t>
            </a:r>
            <a:r>
              <a:rPr lang="en-US" altLang="zh-TW" sz="1200" b="0" i="0" kern="1200" dirty="0" err="1">
                <a:solidFill>
                  <a:schemeClr val="tx1"/>
                </a:solidFill>
                <a:effectLst/>
                <a:latin typeface="+mn-lt"/>
                <a:ea typeface="+mn-ea"/>
                <a:cs typeface="+mn-cs"/>
              </a:rPr>
              <a:t>IoT</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中樞用戶端代理程式。</a:t>
            </a:r>
          </a:p>
          <a:p>
            <a:r>
              <a:rPr lang="zh-TW" altLang="en-US" sz="1200" b="1" i="0" kern="1200" dirty="0">
                <a:solidFill>
                  <a:schemeClr val="tx1"/>
                </a:solidFill>
                <a:effectLst/>
                <a:latin typeface="+mn-lt"/>
                <a:ea typeface="+mn-ea"/>
                <a:cs typeface="+mn-cs"/>
              </a:rPr>
              <a:t>讀取裝置屬性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取得實體裝置上裝置屬性的最新值。</a:t>
            </a:r>
          </a:p>
          <a:p>
            <a:r>
              <a:rPr lang="zh-TW" altLang="en-US" sz="1200" b="1" i="0" kern="1200" dirty="0">
                <a:solidFill>
                  <a:schemeClr val="tx1"/>
                </a:solidFill>
                <a:effectLst/>
                <a:latin typeface="+mn-lt"/>
                <a:ea typeface="+mn-ea"/>
                <a:cs typeface="+mn-cs"/>
              </a:rPr>
              <a:t>寫入裝置屬性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變更實體裝置上的裝置屬性。</a:t>
            </a:r>
          </a:p>
          <a:p>
            <a:endParaRPr lang="zh-TW" altLang="en-US" dirty="0"/>
          </a:p>
        </p:txBody>
      </p:sp>
      <p:sp>
        <p:nvSpPr>
          <p:cNvPr id="4" name="投影片編號版面配置區 3"/>
          <p:cNvSpPr>
            <a:spLocks noGrp="1"/>
          </p:cNvSpPr>
          <p:nvPr>
            <p:ph type="sldNum" sz="quarter" idx="10"/>
          </p:nvPr>
        </p:nvSpPr>
        <p:spPr/>
        <p:txBody>
          <a:bodyPr/>
          <a:lstStyle/>
          <a:p>
            <a:fld id="{273B6681-3D50-45E8-8544-5D038685D965}" type="slidenum">
              <a:rPr lang="en-US" smtClean="0"/>
              <a:t>19</a:t>
            </a:fld>
            <a:endParaRPr lang="en-US" dirty="0"/>
          </a:p>
        </p:txBody>
      </p:sp>
    </p:spTree>
    <p:extLst>
      <p:ext uri="{BB962C8B-B14F-4D97-AF65-F5344CB8AC3E}">
        <p14:creationId xmlns:p14="http://schemas.microsoft.com/office/powerpoint/2010/main" val="1645260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Throughput (S2) = 23 GB/day/1 unit of </a:t>
            </a:r>
            <a:r>
              <a:rPr lang="en-US" dirty="0" err="1"/>
              <a:t>IoT</a:t>
            </a:r>
            <a:r>
              <a:rPr lang="en-US" dirty="0"/>
              <a:t> Hub</a:t>
            </a:r>
          </a:p>
          <a:p>
            <a:endParaRPr lang="en-US" dirty="0"/>
          </a:p>
          <a:p>
            <a:r>
              <a:rPr lang="en-US" dirty="0"/>
              <a:t>Scale </a:t>
            </a:r>
            <a:r>
              <a:rPr lang="en-US" dirty="0" err="1"/>
              <a:t>Upto</a:t>
            </a:r>
            <a:r>
              <a:rPr lang="en-US" dirty="0"/>
              <a:t> 200 Units of </a:t>
            </a:r>
            <a:r>
              <a:rPr lang="en-US" dirty="0" err="1"/>
              <a:t>IoT</a:t>
            </a:r>
            <a:r>
              <a:rPr lang="en-US" dirty="0"/>
              <a:t> Hub</a:t>
            </a:r>
          </a:p>
          <a:p>
            <a:endParaRPr lang="en-US" dirty="0"/>
          </a:p>
          <a:p>
            <a:r>
              <a:rPr lang="en-US" dirty="0"/>
              <a:t>=&gt; 46000 GB/day i.e. 46 TB/day</a:t>
            </a:r>
          </a:p>
          <a:p>
            <a:endParaRPr lang="en-US" dirty="0"/>
          </a:p>
          <a:p>
            <a:r>
              <a:rPr lang="en-US" dirty="0"/>
              <a:t>2 - 32 Partitions - determine Read Parallelism</a:t>
            </a:r>
          </a:p>
          <a:p>
            <a:endParaRPr lang="en-US" dirty="0"/>
          </a:p>
          <a:p>
            <a:r>
              <a:rPr lang="en-US" dirty="0"/>
              <a:t># of Partitions has no impact on PRICE!</a:t>
            </a:r>
          </a:p>
          <a:p>
            <a:endParaRPr lang="en-US" dirty="0"/>
          </a:p>
          <a:p>
            <a:r>
              <a:rPr lang="en-US" dirty="0"/>
              <a:t>So you can start with more! say 16 Partitions</a:t>
            </a:r>
          </a:p>
          <a:p>
            <a:endParaRPr lang="en-US" dirty="0"/>
          </a:p>
          <a:p>
            <a:r>
              <a:rPr lang="en-US" dirty="0"/>
              <a:t>Resource Group is a Logical Container for IaaS, PaaS, SaaS</a:t>
            </a:r>
          </a:p>
          <a:p>
            <a:endParaRPr lang="en-US" dirty="0"/>
          </a:p>
          <a:p>
            <a:r>
              <a:rPr lang="en-US" dirty="0"/>
              <a:t>1. Create </a:t>
            </a:r>
            <a:r>
              <a:rPr lang="en-US" dirty="0" err="1"/>
              <a:t>IoT</a:t>
            </a:r>
            <a:r>
              <a:rPr lang="en-US" dirty="0"/>
              <a:t> Hub</a:t>
            </a:r>
          </a:p>
          <a:p>
            <a:r>
              <a:rPr lang="en-US" dirty="0"/>
              <a:t>2. Create Device Identity (API) (unique Key per device)</a:t>
            </a:r>
          </a:p>
          <a:p>
            <a:r>
              <a:rPr lang="en-US" dirty="0"/>
              <a:t>3. Create Device Agent to send Device-to-Cloud Messages</a:t>
            </a:r>
          </a:p>
          <a:p>
            <a:r>
              <a:rPr lang="en-US" dirty="0"/>
              <a:t>4. Send Cloud-to-Device Messages</a:t>
            </a:r>
          </a:p>
          <a:p>
            <a:r>
              <a:rPr lang="en-US" dirty="0"/>
              <a:t>5. Send Messages from Stream Analytics to BLOB</a:t>
            </a:r>
          </a:p>
          <a:p>
            <a:r>
              <a:rPr lang="en-US" dirty="0"/>
              <a:t>6. Send Messages from Stream Analytics to Power BI (powerbi.com)</a:t>
            </a:r>
          </a:p>
          <a:p>
            <a:endParaRPr lang="en-US" dirty="0"/>
          </a:p>
          <a:p>
            <a:r>
              <a:rPr lang="en-US" dirty="0"/>
              <a:t>Device Agent can run on each device or just the field gateway</a:t>
            </a:r>
          </a:p>
          <a:p>
            <a:r>
              <a:rPr lang="en-US" dirty="0"/>
              <a:t>- Device (Agent) -&gt; </a:t>
            </a:r>
            <a:r>
              <a:rPr lang="en-US" dirty="0" err="1"/>
              <a:t>IoT</a:t>
            </a:r>
            <a:r>
              <a:rPr lang="en-US" dirty="0"/>
              <a:t> Hub</a:t>
            </a:r>
          </a:p>
          <a:p>
            <a:r>
              <a:rPr lang="en-US" dirty="0"/>
              <a:t>- Device -&gt; Gateway (Agent) -&gt; </a:t>
            </a:r>
            <a:r>
              <a:rPr lang="en-US" dirty="0" err="1"/>
              <a:t>IoT</a:t>
            </a:r>
            <a:r>
              <a:rPr lang="en-US" dirty="0"/>
              <a:t> Hub</a:t>
            </a:r>
          </a:p>
          <a:p>
            <a:endParaRPr lang="en-US" dirty="0"/>
          </a:p>
          <a:p>
            <a:r>
              <a:rPr lang="en-US" dirty="0"/>
              <a:t>Transparent Gateway </a:t>
            </a:r>
          </a:p>
          <a:p>
            <a:r>
              <a:rPr lang="en-US" dirty="0"/>
              <a:t>=&gt; 1 key used by Gateway + 1 key used for each device</a:t>
            </a:r>
          </a:p>
          <a:p>
            <a:r>
              <a:rPr lang="en-US" dirty="0"/>
              <a:t>=&gt; Each device can be "White-Listed" by </a:t>
            </a:r>
            <a:r>
              <a:rPr lang="en-US" dirty="0" err="1"/>
              <a:t>IoT</a:t>
            </a:r>
            <a:r>
              <a:rPr lang="en-US" dirty="0"/>
              <a:t> Hub for Provision/De-Provision</a:t>
            </a:r>
          </a:p>
          <a:p>
            <a:r>
              <a:rPr lang="en-US" dirty="0"/>
              <a:t>=&gt; 2 Way Authentication between Device and </a:t>
            </a:r>
            <a:r>
              <a:rPr lang="en-US" dirty="0" err="1"/>
              <a:t>IoT</a:t>
            </a:r>
            <a:r>
              <a:rPr lang="en-US" dirty="0"/>
              <a:t> Hub</a:t>
            </a:r>
          </a:p>
          <a:p>
            <a:r>
              <a:rPr lang="en-US" dirty="0"/>
              <a:t>=&gt; Throttling is at Device Level (each device gets dedicated throughput channel with </a:t>
            </a:r>
            <a:r>
              <a:rPr lang="en-US" dirty="0" err="1"/>
              <a:t>IoT</a:t>
            </a:r>
            <a:r>
              <a:rPr lang="en-US" dirty="0"/>
              <a:t> Hub)</a:t>
            </a:r>
          </a:p>
          <a:p>
            <a:endParaRPr lang="en-US" dirty="0"/>
          </a:p>
          <a:p>
            <a:r>
              <a:rPr lang="en-US" dirty="0"/>
              <a:t>Opaque Gateway =&gt; 1 Key used by Gateway </a:t>
            </a:r>
          </a:p>
          <a:p>
            <a:r>
              <a:rPr lang="en-US" dirty="0"/>
              <a:t>=&gt; 1 key used by Gateway (no key for device)</a:t>
            </a:r>
          </a:p>
          <a:p>
            <a:r>
              <a:rPr lang="en-US" dirty="0"/>
              <a:t>=&gt; No "White-Listing" </a:t>
            </a:r>
          </a:p>
          <a:p>
            <a:r>
              <a:rPr lang="en-US" dirty="0"/>
              <a:t>=&gt; 2 Way Authentication between Gateway and </a:t>
            </a:r>
            <a:r>
              <a:rPr lang="en-US" dirty="0" err="1"/>
              <a:t>IoT</a:t>
            </a:r>
            <a:r>
              <a:rPr lang="en-US" dirty="0"/>
              <a:t> Hub</a:t>
            </a:r>
          </a:p>
          <a:p>
            <a:r>
              <a:rPr lang="en-US" dirty="0"/>
              <a:t>=&gt; Provision/De-provision handled by Gateway</a:t>
            </a:r>
          </a:p>
          <a:p>
            <a:r>
              <a:rPr lang="en-US" dirty="0"/>
              <a:t>=&gt; Throttling is at Gateway Level (all devices share throughput channel with </a:t>
            </a:r>
            <a:r>
              <a:rPr lang="en-US" dirty="0" err="1"/>
              <a:t>IoT</a:t>
            </a:r>
            <a:r>
              <a:rPr lang="en-US" dirty="0"/>
              <a:t> Hub)</a:t>
            </a:r>
          </a:p>
          <a:p>
            <a:endParaRPr lang="en-US" dirty="0"/>
          </a:p>
          <a:p>
            <a:r>
              <a:rPr lang="en-US" dirty="0"/>
              <a:t>How you choose between 2 approaches?</a:t>
            </a:r>
          </a:p>
          <a:p>
            <a:r>
              <a:rPr lang="en-US" dirty="0"/>
              <a:t>- Depends of Volume of data you are sending to </a:t>
            </a:r>
            <a:r>
              <a:rPr lang="en-US" dirty="0" err="1"/>
              <a:t>IoT</a:t>
            </a:r>
            <a:r>
              <a:rPr lang="en-US" dirty="0"/>
              <a:t> Hub</a:t>
            </a:r>
          </a:p>
          <a:p>
            <a:r>
              <a:rPr lang="en-US" dirty="0"/>
              <a:t>- High Frequency, Lots of Concurrent Devices =&gt; Transparent Gateway</a:t>
            </a:r>
          </a:p>
          <a:p>
            <a:r>
              <a:rPr lang="en-US" dirty="0"/>
              <a:t>- Low </a:t>
            </a:r>
            <a:r>
              <a:rPr lang="en-US" dirty="0" err="1"/>
              <a:t>Frequncy</a:t>
            </a:r>
            <a:r>
              <a:rPr lang="en-US" dirty="0"/>
              <a:t>, Less Concurrency =&gt; Opaque Gateway</a:t>
            </a:r>
          </a:p>
          <a:p>
            <a:endParaRPr lang="en-US" dirty="0"/>
          </a:p>
          <a:p>
            <a:r>
              <a:rPr lang="en-US" dirty="0"/>
              <a:t>Note: Transparent Gateway also means you have GOOD Internet Connection</a:t>
            </a:r>
          </a:p>
          <a:p>
            <a:endParaRPr lang="en-US" dirty="0"/>
          </a:p>
          <a:p>
            <a:endParaRPr lang="en-US" dirty="0"/>
          </a:p>
          <a:p>
            <a:r>
              <a:rPr lang="en-US" dirty="0"/>
              <a:t>Power BI On-</a:t>
            </a:r>
            <a:r>
              <a:rPr lang="en-US" dirty="0" err="1"/>
              <a:t>Prem</a:t>
            </a:r>
            <a:r>
              <a:rPr lang="en-US" dirty="0"/>
              <a:t> Connectivity</a:t>
            </a:r>
          </a:p>
          <a:p>
            <a:r>
              <a:rPr lang="en-US" dirty="0"/>
              <a:t>- DIRECT Connection to SSAS (Tabular or Multi-dimensional)</a:t>
            </a:r>
          </a:p>
          <a:p>
            <a:r>
              <a:rPr lang="en-US" dirty="0"/>
              <a:t>- Data Management Gateway </a:t>
            </a:r>
          </a:p>
          <a:p>
            <a:r>
              <a:rPr lang="en-US" dirty="0"/>
              <a:t>e.g. RDBMS -&gt; Excel / PBI Designer Report (</a:t>
            </a:r>
            <a:r>
              <a:rPr lang="en-US" dirty="0" err="1"/>
              <a:t>PowerQuery</a:t>
            </a:r>
            <a:r>
              <a:rPr lang="en-US" dirty="0"/>
              <a:t> Connection) -&gt; PBI Gateway (on-</a:t>
            </a:r>
            <a:r>
              <a:rPr lang="en-US" dirty="0" err="1"/>
              <a:t>prem</a:t>
            </a:r>
            <a:r>
              <a:rPr lang="en-US" dirty="0"/>
              <a:t>) -&gt; PBI.COM</a:t>
            </a:r>
          </a:p>
          <a:p>
            <a:endParaRPr lang="en-US" dirty="0"/>
          </a:p>
          <a:p>
            <a:endParaRPr lang="en-US" dirty="0"/>
          </a:p>
        </p:txBody>
      </p:sp>
      <p:sp>
        <p:nvSpPr>
          <p:cNvPr id="4" name="投影片編號版面配置區 3"/>
          <p:cNvSpPr>
            <a:spLocks noGrp="1"/>
          </p:cNvSpPr>
          <p:nvPr>
            <p:ph type="sldNum" sz="quarter" idx="10"/>
          </p:nvPr>
        </p:nvSpPr>
        <p:spPr/>
        <p:txBody>
          <a:bodyPr/>
          <a:lstStyle/>
          <a:p>
            <a:fld id="{273B6681-3D50-45E8-8544-5D038685D965}" type="slidenum">
              <a:rPr lang="en-US" smtClean="0"/>
              <a:t>25</a:t>
            </a:fld>
            <a:endParaRPr lang="en-US"/>
          </a:p>
        </p:txBody>
      </p:sp>
    </p:spTree>
    <p:extLst>
      <p:ext uri="{BB962C8B-B14F-4D97-AF65-F5344CB8AC3E}">
        <p14:creationId xmlns:p14="http://schemas.microsoft.com/office/powerpoint/2010/main" val="28084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273B6681-3D50-45E8-8544-5D038685D965}" type="slidenum">
              <a:rPr lang="en-US" smtClean="0"/>
              <a:t>26</a:t>
            </a:fld>
            <a:endParaRPr lang="en-US"/>
          </a:p>
        </p:txBody>
      </p:sp>
    </p:spTree>
    <p:extLst>
      <p:ext uri="{BB962C8B-B14F-4D97-AF65-F5344CB8AC3E}">
        <p14:creationId xmlns:p14="http://schemas.microsoft.com/office/powerpoint/2010/main" val="32700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dirty="0" err="1"/>
              <a:t>IoT</a:t>
            </a:r>
            <a:r>
              <a:rPr lang="en-IN" b="0" baseline="0" dirty="0"/>
              <a:t> is not that new, we’ve been connecting devices to networks and the internet for (probably) 25 or 30 years.</a:t>
            </a:r>
            <a:endParaRPr lang="en-IN" b="0" dirty="0"/>
          </a:p>
          <a:p>
            <a:endParaRPr lang="en-IN" b="1" dirty="0"/>
          </a:p>
          <a:p>
            <a:r>
              <a:rPr lang="en-IN" b="1" dirty="0"/>
              <a:t>Hardware</a:t>
            </a:r>
            <a:r>
              <a:rPr lang="en-IN" b="1" baseline="0" dirty="0"/>
              <a:t> is Cheap</a:t>
            </a:r>
            <a:endParaRPr lang="en-IN" b="0" baseline="0" dirty="0"/>
          </a:p>
          <a:p>
            <a:r>
              <a:rPr lang="en-IN" b="0" baseline="0" dirty="0"/>
              <a:t>The cost of hardware has plummeted. This is part Moore’s law, part the explosive growth of high tech manufacturing, particularly in Asia. It is now cost effective to deploy hardware where we may not have before. Hardware is now more sacrificial than it has been in the past.</a:t>
            </a:r>
          </a:p>
          <a:p>
            <a:endParaRPr lang="en-IN" b="0" baseline="0" dirty="0"/>
          </a:p>
          <a:p>
            <a:r>
              <a:rPr lang="en-IN" b="0" baseline="0" dirty="0"/>
              <a:t>&gt; Infrared/ambient temp sensor, ambient light, humidity, barometric pressure, 9-axis motion (accelerometer, gyroscope, compass</a:t>
            </a:r>
            <a:r>
              <a:rPr lang="en-IN" b="0" baseline="0"/>
              <a:t>), magnet</a:t>
            </a:r>
          </a:p>
          <a:p>
            <a:endParaRPr lang="en-IN" b="0" baseline="0" dirty="0"/>
          </a:p>
          <a:p>
            <a:r>
              <a:rPr lang="en-IN" b="1" baseline="0" dirty="0"/>
              <a:t>Connectivity is Pervasive</a:t>
            </a:r>
          </a:p>
          <a:p>
            <a:r>
              <a:rPr lang="en-IN" b="0" baseline="0" dirty="0"/>
              <a:t>Somewhat related is the pervasive nature of cost effective connectivity. Particularly wireless connectivity. This is, in many ways, driven by the same forces driving the downward march of hardware costs.</a:t>
            </a:r>
          </a:p>
          <a:p>
            <a:endParaRPr lang="en-IN" b="0" baseline="0" dirty="0"/>
          </a:p>
          <a:p>
            <a:r>
              <a:rPr lang="en-IN" b="1" baseline="0" dirty="0"/>
              <a:t>Development is Easier</a:t>
            </a:r>
            <a:endParaRPr lang="en-IN" b="0" baseline="0" dirty="0"/>
          </a:p>
          <a:p>
            <a:r>
              <a:rPr lang="en-IN" b="0" baseline="0" dirty="0"/>
              <a:t>Reticent to say that Development is Easy. But, it is certainly easier. This is thanks to now being able to use rich programming tools, languages and environments across the full stack. Programming on embedded devices was traditionally done with assembler or C. It would have been unimaginable that we’d be using things like JavaScript as a first class programming language on hardware devices. </a:t>
            </a:r>
          </a:p>
          <a:p>
            <a:endParaRPr lang="en-IN" b="0" baseline="0" dirty="0"/>
          </a:p>
          <a:p>
            <a:r>
              <a:rPr lang="en-IN" b="1" baseline="0" dirty="0"/>
              <a:t>Cloud Can Deal with Big Data</a:t>
            </a:r>
          </a:p>
          <a:p>
            <a:r>
              <a:rPr lang="en-IN" b="0" dirty="0"/>
              <a:t>In</a:t>
            </a:r>
            <a:r>
              <a:rPr lang="en-IN" b="0" baseline="0" dirty="0"/>
              <a:t> the past, many applications of telemetry and field sensors were limited by the computing power at the backend being able to store and process huge volumes of data. The cloud flips that problem. With the cloud we have effectively unlimited capacity on tap. We’re now in the situation where application scenarios are voracious for more data and the </a:t>
            </a:r>
            <a:r>
              <a:rPr lang="en-IN" b="0" baseline="0" dirty="0" err="1"/>
              <a:t>IoT</a:t>
            </a:r>
            <a:r>
              <a:rPr lang="en-IN" b="0" baseline="0" dirty="0"/>
              <a:t> helps us to get that data.</a:t>
            </a:r>
          </a:p>
          <a:p>
            <a:endParaRPr lang="en-IN" b="0" baseline="0" dirty="0"/>
          </a:p>
          <a:p>
            <a:r>
              <a:rPr lang="en-IN" b="1" baseline="0" dirty="0"/>
              <a:t>New Innovative Scenarios</a:t>
            </a:r>
          </a:p>
          <a:p>
            <a:r>
              <a:rPr lang="en-IN" b="0" baseline="0" dirty="0"/>
              <a:t>And this whole set of factors is unlocking innovative new scenarios; at every level of every industry. Smart power grids, smart homes, smart factories and smart cars. One of the case studies we’ll look at later is even using </a:t>
            </a:r>
            <a:r>
              <a:rPr lang="en-IN" b="0" baseline="0" dirty="0" err="1"/>
              <a:t>IoT</a:t>
            </a:r>
            <a:r>
              <a:rPr lang="en-IN" b="0" baseline="0" dirty="0"/>
              <a:t> in agriculture to instrument smart cows.</a:t>
            </a:r>
            <a:endParaRPr lang="en-IN" b="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6/18/2016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35004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has happened</a:t>
            </a:r>
            <a:r>
              <a:rPr lang="en-US" baseline="0" dirty="0"/>
              <a:t> quickly</a:t>
            </a:r>
          </a:p>
          <a:p>
            <a:pPr marL="171450" indent="-171450">
              <a:buFontTx/>
              <a:buChar char="-"/>
            </a:pPr>
            <a:r>
              <a:rPr lang="en-US" baseline="0" dirty="0"/>
              <a:t>We had early generations of smart cars, smart refrigerators and smart </a:t>
            </a:r>
            <a:r>
              <a:rPr lang="en-US" baseline="0" dirty="0" err="1"/>
              <a:t>WiFi</a:t>
            </a:r>
            <a:r>
              <a:rPr lang="en-US" baseline="0" dirty="0"/>
              <a:t> scales </a:t>
            </a:r>
            <a:endParaRPr lang="en-US" dirty="0"/>
          </a:p>
          <a:p>
            <a:pPr marL="171450" indent="-171450">
              <a:buFontTx/>
              <a:buChar char="-"/>
            </a:pPr>
            <a:r>
              <a:rPr lang="en-US" dirty="0"/>
              <a:t>However,</a:t>
            </a:r>
            <a:r>
              <a:rPr lang="en-US" baseline="0" dirty="0"/>
              <a:t> d</a:t>
            </a:r>
            <a:r>
              <a:rPr lang="en-US" dirty="0"/>
              <a:t>evices were isolated, stand alone</a:t>
            </a:r>
            <a:r>
              <a:rPr lang="en-US" baseline="0" dirty="0"/>
              <a:t> and typically had </a:t>
            </a:r>
            <a:r>
              <a:rPr lang="en-US" dirty="0"/>
              <a:t>their own exclusive ecosystem</a:t>
            </a:r>
          </a:p>
          <a:p>
            <a:pPr marL="171450" indent="-171450">
              <a:buFontTx/>
              <a:buChar char="-"/>
            </a:pPr>
            <a:r>
              <a:rPr lang="en-US" dirty="0"/>
              <a:t>Devices were typically expensive, or only certain models</a:t>
            </a:r>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6/18/2016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5332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Ecosystems are integrated. Customers expect their phone to work with their watch and their car and their coffee machine.</a:t>
            </a:r>
          </a:p>
          <a:p>
            <a:pPr marL="171450" indent="-171450">
              <a:buFontTx/>
              <a:buChar char="-"/>
            </a:pPr>
            <a:r>
              <a:rPr lang="en-US" dirty="0"/>
              <a:t>Boundary is blurring between ‘work’ &amp; ‘play’… many devices have a dual purpose</a:t>
            </a:r>
          </a:p>
          <a:p>
            <a:pPr marL="171450" indent="-171450">
              <a:buFontTx/>
              <a:buChar char="-"/>
            </a:pPr>
            <a:r>
              <a:rPr lang="en-US" dirty="0"/>
              <a:t>There are</a:t>
            </a:r>
            <a:r>
              <a:rPr lang="en-US" baseline="0" dirty="0"/>
              <a:t> m</a:t>
            </a:r>
            <a:r>
              <a:rPr lang="en-US" dirty="0"/>
              <a:t>any</a:t>
            </a:r>
            <a:r>
              <a:rPr lang="en-US" baseline="0" dirty="0"/>
              <a:t> </a:t>
            </a:r>
            <a:r>
              <a:rPr lang="en-US" dirty="0"/>
              <a:t>more devices at the smaller &amp; cheaper end of the spectrum. Not unusual to have network connectivity in a device costing a few bucks.</a:t>
            </a:r>
          </a:p>
          <a:p>
            <a:pPr marL="171450" indent="-171450">
              <a:buFontTx/>
              <a:buChar char="-"/>
            </a:pPr>
            <a:r>
              <a:rPr lang="en-US" dirty="0"/>
              <a:t>The explosion of</a:t>
            </a:r>
            <a:r>
              <a:rPr lang="en-US" baseline="0" dirty="0"/>
              <a:t> new smart hardware devices needs to be supported by a broad, </a:t>
            </a:r>
            <a:r>
              <a:rPr lang="en-US" baseline="0" dirty="0" err="1"/>
              <a:t>hyperscale</a:t>
            </a:r>
            <a:r>
              <a:rPr lang="en-US" baseline="0" dirty="0"/>
              <a:t> service back-end to allow the integration between hardware ecosystems.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6/18/2016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78998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59">
              <a:defRPr/>
            </a:pPr>
            <a:r>
              <a:rPr lang="en-US" dirty="0"/>
              <a:t>Various estimates of market</a:t>
            </a:r>
            <a:r>
              <a:rPr lang="en-US" baseline="0" dirty="0"/>
              <a:t> size and all of the large analyst firms are taking an active interest.</a:t>
            </a:r>
          </a:p>
          <a:p>
            <a:pPr defTabSz="931659">
              <a:defRPr/>
            </a:pPr>
            <a:endParaRPr lang="en-US" baseline="0" dirty="0"/>
          </a:p>
          <a:p>
            <a:pPr defTabSz="931659">
              <a:defRPr/>
            </a:pPr>
            <a:r>
              <a:rPr lang="en-US" baseline="0" dirty="0"/>
              <a:t>Discuss Gartner number</a:t>
            </a:r>
          </a:p>
          <a:p>
            <a:pPr defTabSz="931659">
              <a:defRPr/>
            </a:pPr>
            <a:r>
              <a:rPr lang="en-US" baseline="0" dirty="0"/>
              <a:t>Over 3 connected things for every man, woman and child on earth</a:t>
            </a:r>
          </a:p>
          <a:p>
            <a:pPr defTabSz="931659">
              <a:defRPr/>
            </a:pPr>
            <a:endParaRPr lang="en-US" baseline="0" dirty="0"/>
          </a:p>
          <a:p>
            <a:pPr defTabSz="931659">
              <a:defRPr/>
            </a:pPr>
            <a:r>
              <a:rPr lang="en-US" baseline="0" dirty="0"/>
              <a:t>Discuss IDC number</a:t>
            </a:r>
          </a:p>
          <a:p>
            <a:pPr defTabSz="931659">
              <a:defRPr/>
            </a:pPr>
            <a:endParaRPr lang="en-US" dirty="0"/>
          </a:p>
        </p:txBody>
      </p:sp>
      <p:sp>
        <p:nvSpPr>
          <p:cNvPr id="4" name="Slide Number Placeholder 3"/>
          <p:cNvSpPr>
            <a:spLocks noGrp="1"/>
          </p:cNvSpPr>
          <p:nvPr>
            <p:ph type="sldNum" sz="quarter" idx="10"/>
          </p:nvPr>
        </p:nvSpPr>
        <p:spPr/>
        <p:txBody>
          <a:bodyPr/>
          <a:lstStyle/>
          <a:p>
            <a:fld id="{05977271-ECE5-4812-A79D-0C8F6032CADD}"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9886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Most customers</a:t>
            </a:r>
            <a:r>
              <a:rPr lang="en-US" b="0" baseline="0" dirty="0"/>
              <a:t> adopting the </a:t>
            </a:r>
            <a:r>
              <a:rPr lang="en-US" b="0" baseline="0" dirty="0" err="1"/>
              <a:t>IoT</a:t>
            </a:r>
            <a:r>
              <a:rPr lang="en-US" b="0" baseline="0" dirty="0"/>
              <a:t> tend to follow a similar pattern.</a:t>
            </a:r>
          </a:p>
          <a:p>
            <a:endParaRPr lang="en-US" b="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 It starts with organizations</a:t>
            </a:r>
            <a:r>
              <a:rPr lang="en-US" b="0" baseline="0" dirty="0"/>
              <a:t> hunting for operational efficiency.</a:t>
            </a:r>
          </a:p>
          <a:p>
            <a:r>
              <a:rPr lang="en-US" b="0" baseline="0" dirty="0"/>
              <a:t>- Subsequently they begin by connecting devices and capturing data. The cloud means that traditional concerns about ‘too much data’ are much less prevalent.</a:t>
            </a:r>
          </a:p>
          <a:p>
            <a:r>
              <a:rPr lang="en-US" b="0" baseline="0" dirty="0"/>
              <a:t>- Customers will be monitoring the </a:t>
            </a:r>
            <a:r>
              <a:rPr lang="en-US" b="0" baseline="0" dirty="0" err="1"/>
              <a:t>IoT</a:t>
            </a:r>
            <a:r>
              <a:rPr lang="en-US" b="0" baseline="0" dirty="0"/>
              <a:t> devices themselves and the things they they’re connected to. </a:t>
            </a:r>
          </a:p>
          <a:p>
            <a:endParaRPr lang="en-US" b="0" baseline="0" dirty="0"/>
          </a:p>
          <a:p>
            <a:r>
              <a:rPr lang="en-US" b="0" baseline="0" dirty="0"/>
              <a:t>Often customers will be using real time rules and alerting to make decisions in an ad hoc fashion about their things. </a:t>
            </a: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92417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Next,</a:t>
            </a:r>
            <a:r>
              <a:rPr lang="en-US" b="0" baseline="0" dirty="0"/>
              <a:t> organizations start to develop some business intelligence around the huge streams of data.</a:t>
            </a:r>
          </a:p>
          <a:p>
            <a:endParaRPr lang="en-US" b="0" dirty="0"/>
          </a:p>
          <a:p>
            <a:r>
              <a:rPr lang="en-US" b="0" dirty="0"/>
              <a:t>Once they’ve built a data set customers will start to derive insight from this.</a:t>
            </a:r>
            <a:r>
              <a:rPr lang="en-US" b="0" baseline="0" dirty="0"/>
              <a:t> This moves from experimentation and exploration of data to insight, often using machine learning and other statistical and predictive models.</a:t>
            </a:r>
          </a:p>
          <a:p>
            <a:endParaRPr lang="en-US" b="0" baseline="0" dirty="0"/>
          </a:p>
          <a:p>
            <a:r>
              <a:rPr lang="en-US" b="0" baseline="0" dirty="0"/>
              <a:t>The cloud and predictive analytics work really well together. This is because predictive analytics requires a lot of computing power, which is ‘on tap’ in the cloud.</a:t>
            </a:r>
          </a:p>
          <a:p>
            <a:endParaRPr lang="en-US" b="0" baseline="0" dirty="0"/>
          </a:p>
          <a:p>
            <a:r>
              <a:rPr lang="en-US" b="0" baseline="0" dirty="0"/>
              <a:t>Insight allows customers to take better decisions as they run their business. Some of these will be real time operationalization of predictive models, some of these will be longer term strategic decisions.</a:t>
            </a:r>
            <a:endParaRPr lang="en-US" b="0" dirty="0"/>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669446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kern="1200" dirty="0">
                <a:solidFill>
                  <a:schemeClr val="tx1"/>
                </a:solidFill>
                <a:effectLst/>
                <a:latin typeface="+mn-lt"/>
                <a:ea typeface="+mn-ea"/>
                <a:cs typeface="+mn-cs"/>
              </a:rPr>
              <a:t>Customers then integrat</a:t>
            </a:r>
            <a:r>
              <a:rPr lang="en-US" sz="1224" b="0" kern="1200" baseline="0" dirty="0">
                <a:solidFill>
                  <a:schemeClr val="tx1"/>
                </a:solidFill>
                <a:effectLst/>
                <a:latin typeface="+mn-lt"/>
                <a:ea typeface="+mn-ea"/>
                <a:cs typeface="+mn-cs"/>
              </a:rPr>
              <a:t>e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into their broader business and explore new areas in which to deploy </a:t>
            </a:r>
            <a:r>
              <a:rPr lang="en-US" sz="1224" b="0" kern="1200" baseline="0" dirty="0" err="1">
                <a:solidFill>
                  <a:schemeClr val="tx1"/>
                </a:solidFill>
                <a:effectLst/>
                <a:latin typeface="+mn-lt"/>
                <a:ea typeface="+mn-ea"/>
                <a:cs typeface="+mn-cs"/>
              </a:rPr>
              <a:t>IoT</a:t>
            </a:r>
            <a:r>
              <a:rPr lang="en-US" sz="1224" b="0" kern="1200" baseline="0" dirty="0">
                <a:solidFill>
                  <a:schemeClr val="tx1"/>
                </a:solidFill>
                <a:effectLst/>
                <a:latin typeface="+mn-lt"/>
                <a:ea typeface="+mn-ea"/>
                <a:cs typeface="+mn-cs"/>
              </a:rPr>
              <a:t> solutions.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Data and devices in the field unlock new opportunities to partner with other organisations who’re also interested in the hardware platforms and data streams.</a:t>
            </a:r>
          </a:p>
          <a:p>
            <a:endParaRPr lang="en-US" sz="1224" b="0" kern="1200" baseline="0" dirty="0">
              <a:solidFill>
                <a:schemeClr val="tx1"/>
              </a:solidFill>
              <a:effectLst/>
              <a:latin typeface="+mn-lt"/>
              <a:ea typeface="+mn-ea"/>
              <a:cs typeface="+mn-cs"/>
            </a:endParaRPr>
          </a:p>
          <a:p>
            <a:r>
              <a:rPr lang="en-US" sz="1224" b="0" kern="1200" baseline="0" dirty="0">
                <a:solidFill>
                  <a:schemeClr val="tx1"/>
                </a:solidFill>
                <a:effectLst/>
                <a:latin typeface="+mn-lt"/>
                <a:ea typeface="+mn-ea"/>
                <a:cs typeface="+mn-cs"/>
              </a:rPr>
              <a:t>The cycle continues.</a:t>
            </a:r>
            <a:endParaRPr lang="en-US" sz="1224"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E4B192-2ACB-489C-8CF8-80A7D5A4C41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3975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6/18/2016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88696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2600756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1564368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1057762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821773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ark Band -side content 2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83127" y="1546261"/>
            <a:ext cx="5549159" cy="1864682"/>
          </a:xfrm>
        </p:spPr>
        <p:txBody>
          <a:bodyPr/>
          <a:lstStyle>
            <a:lvl1pPr marL="0" indent="0">
              <a:spcBef>
                <a:spcPts val="1765"/>
              </a:spcBef>
              <a:buNone/>
              <a:defRPr sz="2745">
                <a:solidFill>
                  <a:schemeClr val="accent4"/>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5"/>
          <p:cNvSpPr>
            <a:spLocks noGrp="1"/>
          </p:cNvSpPr>
          <p:nvPr>
            <p:ph type="body" sz="quarter" idx="11"/>
          </p:nvPr>
        </p:nvSpPr>
        <p:spPr>
          <a:xfrm>
            <a:off x="5953286" y="1546261"/>
            <a:ext cx="5549159" cy="1864682"/>
          </a:xfrm>
        </p:spPr>
        <p:txBody>
          <a:bodyPr/>
          <a:lstStyle>
            <a:lvl1pPr marL="0" indent="0">
              <a:spcBef>
                <a:spcPts val="1765"/>
              </a:spcBef>
              <a:buNone/>
              <a:defRPr sz="2745">
                <a:solidFill>
                  <a:schemeClr val="accent4"/>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6193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7140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47333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3815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8285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138094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84596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3301535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1128078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131623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3052234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187726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D10C0C99-9C1A-4361-9680-9F46432B29AA}" type="datetimeFigureOut">
              <a:rPr lang="en-US" smtClean="0"/>
              <a:t>6/18/2016</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FD8BF688-1645-4EE0-B1B3-3E1FC29A58E9}" type="slidenum">
              <a:rPr lang="en-US" smtClean="0"/>
              <a:t>‹#›</a:t>
            </a:fld>
            <a:endParaRPr lang="en-US" dirty="0"/>
          </a:p>
        </p:txBody>
      </p:sp>
    </p:spTree>
    <p:extLst>
      <p:ext uri="{BB962C8B-B14F-4D97-AF65-F5344CB8AC3E}">
        <p14:creationId xmlns:p14="http://schemas.microsoft.com/office/powerpoint/2010/main" val="348163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C0C99-9C1A-4361-9680-9F46432B29AA}" type="datetimeFigureOut">
              <a:rPr lang="en-US" smtClean="0"/>
              <a:t>6/18/2016</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8BF688-1645-4EE0-B1B3-3E1FC29A58E9}" type="slidenum">
              <a:rPr lang="en-US" smtClean="0"/>
              <a:t>‹#›</a:t>
            </a:fld>
            <a:endParaRPr lang="en-US" dirty="0"/>
          </a:p>
        </p:txBody>
      </p:sp>
    </p:spTree>
    <p:extLst>
      <p:ext uri="{BB962C8B-B14F-4D97-AF65-F5344CB8AC3E}">
        <p14:creationId xmlns:p14="http://schemas.microsoft.com/office/powerpoint/2010/main" val="3970741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emf"/><Relationship Id="rId18" Type="http://schemas.openxmlformats.org/officeDocument/2006/relationships/image" Target="../media/image124.png"/><Relationship Id="rId3" Type="http://schemas.openxmlformats.org/officeDocument/2006/relationships/image" Target="../media/image109.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10.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1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emf"/><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emf"/><Relationship Id="rId14" Type="http://schemas.openxmlformats.org/officeDocument/2006/relationships/image" Target="../media/image120.emf"/><Relationship Id="rId22" Type="http://schemas.openxmlformats.org/officeDocument/2006/relationships/image" Target="../media/image128.png"/></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30.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29.png"/></Relationships>
</file>

<file path=ppt/slides/_rels/slide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azure.microsoft.com/zh-tw/documentation/articles/azure-subscription-service-limit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documentation/articles/iot-hub-scaling/" TargetMode="External"/><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6" Type="http://schemas.openxmlformats.org/officeDocument/2006/relationships/image" Target="../media/image26.png"/><Relationship Id="rId21" Type="http://schemas.openxmlformats.org/officeDocument/2006/relationships/image" Target="../media/image21.jpeg"/><Relationship Id="rId42" Type="http://schemas.openxmlformats.org/officeDocument/2006/relationships/image" Target="../media/image41.jpeg"/><Relationship Id="rId47" Type="http://schemas.openxmlformats.org/officeDocument/2006/relationships/image" Target="../media/image46.jpeg"/><Relationship Id="rId63" Type="http://schemas.openxmlformats.org/officeDocument/2006/relationships/image" Target="../media/image61.png"/><Relationship Id="rId68" Type="http://schemas.openxmlformats.org/officeDocument/2006/relationships/image" Target="../media/image66.jpeg"/><Relationship Id="rId84" Type="http://schemas.openxmlformats.org/officeDocument/2006/relationships/image" Target="../media/image81.png"/><Relationship Id="rId89" Type="http://schemas.openxmlformats.org/officeDocument/2006/relationships/image" Target="../media/image86.png"/><Relationship Id="rId16" Type="http://schemas.openxmlformats.org/officeDocument/2006/relationships/image" Target="../media/image16.png"/><Relationship Id="rId107" Type="http://schemas.openxmlformats.org/officeDocument/2006/relationships/image" Target="../media/image102.png"/><Relationship Id="rId11" Type="http://schemas.openxmlformats.org/officeDocument/2006/relationships/image" Target="../media/image11.jpeg"/><Relationship Id="rId32" Type="http://schemas.openxmlformats.org/officeDocument/2006/relationships/image" Target="../media/image32.jpeg"/><Relationship Id="rId37" Type="http://schemas.openxmlformats.org/officeDocument/2006/relationships/image" Target="../media/image36.png"/><Relationship Id="rId53" Type="http://schemas.openxmlformats.org/officeDocument/2006/relationships/image" Target="../media/image52.jpeg"/><Relationship Id="rId58" Type="http://schemas.openxmlformats.org/officeDocument/2006/relationships/image" Target="../media/image56.png"/><Relationship Id="rId74" Type="http://schemas.openxmlformats.org/officeDocument/2006/relationships/image" Target="../media/image72.jpeg"/><Relationship Id="rId79" Type="http://schemas.openxmlformats.org/officeDocument/2006/relationships/image" Target="../media/image76.png"/><Relationship Id="rId102" Type="http://schemas.openxmlformats.org/officeDocument/2006/relationships/image" Target="../media/image97.png"/><Relationship Id="rId5" Type="http://schemas.openxmlformats.org/officeDocument/2006/relationships/image" Target="../media/image5.jpeg"/><Relationship Id="rId90" Type="http://schemas.openxmlformats.org/officeDocument/2006/relationships/image" Target="../media/image87.png"/><Relationship Id="rId95" Type="http://schemas.openxmlformats.org/officeDocument/2006/relationships/image" Target="../media/image91.jpeg"/><Relationship Id="rId22" Type="http://schemas.openxmlformats.org/officeDocument/2006/relationships/image" Target="../media/image22.jpeg"/><Relationship Id="rId27" Type="http://schemas.openxmlformats.org/officeDocument/2006/relationships/image" Target="../media/image27.png"/><Relationship Id="rId43" Type="http://schemas.openxmlformats.org/officeDocument/2006/relationships/image" Target="../media/image42.png"/><Relationship Id="rId48" Type="http://schemas.openxmlformats.org/officeDocument/2006/relationships/image" Target="../media/image47.png"/><Relationship Id="rId64" Type="http://schemas.openxmlformats.org/officeDocument/2006/relationships/image" Target="../media/image62.png"/><Relationship Id="rId69" Type="http://schemas.openxmlformats.org/officeDocument/2006/relationships/image" Target="../media/image67.png"/><Relationship Id="rId80" Type="http://schemas.openxmlformats.org/officeDocument/2006/relationships/image" Target="../media/image77.png"/><Relationship Id="rId85" Type="http://schemas.openxmlformats.org/officeDocument/2006/relationships/image" Target="../media/image82.jpeg"/><Relationship Id="rId12" Type="http://schemas.openxmlformats.org/officeDocument/2006/relationships/image" Target="../media/image12.jpg"/><Relationship Id="rId17" Type="http://schemas.openxmlformats.org/officeDocument/2006/relationships/image" Target="../media/image17.jpeg"/><Relationship Id="rId33" Type="http://schemas.openxmlformats.org/officeDocument/2006/relationships/image" Target="../media/image33.png"/><Relationship Id="rId38" Type="http://schemas.openxmlformats.org/officeDocument/2006/relationships/image" Target="../media/image37.png"/><Relationship Id="rId59" Type="http://schemas.openxmlformats.org/officeDocument/2006/relationships/image" Target="../media/image57.png"/><Relationship Id="rId103" Type="http://schemas.openxmlformats.org/officeDocument/2006/relationships/image" Target="../media/image98.jpeg"/><Relationship Id="rId108" Type="http://schemas.openxmlformats.org/officeDocument/2006/relationships/image" Target="../media/image103.jpeg"/><Relationship Id="rId54" Type="http://schemas.openxmlformats.org/officeDocument/2006/relationships/image" Target="../media/image53.jpeg"/><Relationship Id="rId70" Type="http://schemas.openxmlformats.org/officeDocument/2006/relationships/image" Target="../media/image68.jpg"/><Relationship Id="rId75" Type="http://schemas.openxmlformats.org/officeDocument/2006/relationships/image" Target="../media/image73.png"/><Relationship Id="rId91" Type="http://schemas.openxmlformats.org/officeDocument/2006/relationships/image" Target="../media/image88.png"/><Relationship Id="rId96"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image" Target="../media/image6.jpeg"/><Relationship Id="rId15" Type="http://schemas.openxmlformats.org/officeDocument/2006/relationships/image" Target="../media/image15.jpeg"/><Relationship Id="rId23" Type="http://schemas.openxmlformats.org/officeDocument/2006/relationships/image" Target="../media/image23.png"/><Relationship Id="rId28" Type="http://schemas.openxmlformats.org/officeDocument/2006/relationships/image" Target="../media/image28.jpeg"/><Relationship Id="rId36" Type="http://schemas.openxmlformats.org/officeDocument/2006/relationships/image" Target="../media/image35.png"/><Relationship Id="rId49" Type="http://schemas.openxmlformats.org/officeDocument/2006/relationships/image" Target="../media/image48.png"/><Relationship Id="rId57" Type="http://schemas.microsoft.com/office/2007/relationships/hdphoto" Target="../media/hdphoto2.wdp"/><Relationship Id="rId106" Type="http://schemas.openxmlformats.org/officeDocument/2006/relationships/image" Target="../media/image101.jpeg"/><Relationship Id="rId10" Type="http://schemas.openxmlformats.org/officeDocument/2006/relationships/image" Target="../media/image10.png"/><Relationship Id="rId31" Type="http://schemas.openxmlformats.org/officeDocument/2006/relationships/image" Target="../media/image31.jpeg"/><Relationship Id="rId44" Type="http://schemas.openxmlformats.org/officeDocument/2006/relationships/image" Target="../media/image43.jpeg"/><Relationship Id="rId52" Type="http://schemas.openxmlformats.org/officeDocument/2006/relationships/image" Target="../media/image51.png"/><Relationship Id="rId60" Type="http://schemas.openxmlformats.org/officeDocument/2006/relationships/image" Target="../media/image58.jpeg"/><Relationship Id="rId65" Type="http://schemas.openxmlformats.org/officeDocument/2006/relationships/image" Target="../media/image63.jpeg"/><Relationship Id="rId73" Type="http://schemas.openxmlformats.org/officeDocument/2006/relationships/image" Target="../media/image71.png"/><Relationship Id="rId78" Type="http://schemas.microsoft.com/office/2007/relationships/hdphoto" Target="../media/hdphoto3.wdp"/><Relationship Id="rId81" Type="http://schemas.openxmlformats.org/officeDocument/2006/relationships/image" Target="../media/image78.jpeg"/><Relationship Id="rId86" Type="http://schemas.openxmlformats.org/officeDocument/2006/relationships/image" Target="../media/image83.jpeg"/><Relationship Id="rId94" Type="http://schemas.openxmlformats.org/officeDocument/2006/relationships/image" Target="../media/image90.jpeg"/><Relationship Id="rId99" Type="http://schemas.microsoft.com/office/2007/relationships/hdphoto" Target="../media/hdphoto5.wdp"/><Relationship Id="rId101" Type="http://schemas.openxmlformats.org/officeDocument/2006/relationships/image" Target="../media/image96.png"/><Relationship Id="rId4" Type="http://schemas.openxmlformats.org/officeDocument/2006/relationships/image" Target="../media/image4.jpeg"/><Relationship Id="rId9"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image" Target="../media/image18.jpeg"/><Relationship Id="rId39" Type="http://schemas.openxmlformats.org/officeDocument/2006/relationships/image" Target="../media/image38.jpeg"/><Relationship Id="rId109" Type="http://schemas.openxmlformats.org/officeDocument/2006/relationships/image" Target="../media/image104.jpeg"/><Relationship Id="rId34" Type="http://schemas.microsoft.com/office/2007/relationships/hdphoto" Target="../media/hdphoto1.wdp"/><Relationship Id="rId50" Type="http://schemas.openxmlformats.org/officeDocument/2006/relationships/image" Target="../media/image49.png"/><Relationship Id="rId55" Type="http://schemas.openxmlformats.org/officeDocument/2006/relationships/image" Target="../media/image54.jpeg"/><Relationship Id="rId76" Type="http://schemas.openxmlformats.org/officeDocument/2006/relationships/image" Target="../media/image74.jpeg"/><Relationship Id="rId97" Type="http://schemas.openxmlformats.org/officeDocument/2006/relationships/image" Target="../media/image93.png"/><Relationship Id="rId104" Type="http://schemas.openxmlformats.org/officeDocument/2006/relationships/image" Target="../media/image99.png"/><Relationship Id="rId7" Type="http://schemas.openxmlformats.org/officeDocument/2006/relationships/image" Target="../media/image7.jpeg"/><Relationship Id="rId71" Type="http://schemas.openxmlformats.org/officeDocument/2006/relationships/image" Target="../media/image69.jpeg"/><Relationship Id="rId92" Type="http://schemas.openxmlformats.org/officeDocument/2006/relationships/image" Target="../media/image89.png"/><Relationship Id="rId2" Type="http://schemas.openxmlformats.org/officeDocument/2006/relationships/notesSlide" Target="../notesSlides/notesSlide4.xml"/><Relationship Id="rId29" Type="http://schemas.openxmlformats.org/officeDocument/2006/relationships/image" Target="../media/image29.png"/><Relationship Id="rId24" Type="http://schemas.openxmlformats.org/officeDocument/2006/relationships/image" Target="../media/image24.png"/><Relationship Id="rId40" Type="http://schemas.openxmlformats.org/officeDocument/2006/relationships/image" Target="../media/image39.png"/><Relationship Id="rId45" Type="http://schemas.openxmlformats.org/officeDocument/2006/relationships/image" Target="../media/image44.jpeg"/><Relationship Id="rId66" Type="http://schemas.openxmlformats.org/officeDocument/2006/relationships/image" Target="../media/image64.png"/><Relationship Id="rId87" Type="http://schemas.openxmlformats.org/officeDocument/2006/relationships/image" Target="../media/image84.png"/><Relationship Id="rId110" Type="http://schemas.openxmlformats.org/officeDocument/2006/relationships/image" Target="../media/image105.jpeg"/><Relationship Id="rId61" Type="http://schemas.openxmlformats.org/officeDocument/2006/relationships/image" Target="../media/image59.png"/><Relationship Id="rId82" Type="http://schemas.openxmlformats.org/officeDocument/2006/relationships/image" Target="../media/image79.jpeg"/><Relationship Id="rId19" Type="http://schemas.openxmlformats.org/officeDocument/2006/relationships/image" Target="../media/image19.jpeg"/><Relationship Id="rId14" Type="http://schemas.openxmlformats.org/officeDocument/2006/relationships/image" Target="../media/image14.png"/><Relationship Id="rId30" Type="http://schemas.openxmlformats.org/officeDocument/2006/relationships/image" Target="../media/image30.jpe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5.png"/><Relationship Id="rId100" Type="http://schemas.openxmlformats.org/officeDocument/2006/relationships/image" Target="../media/image95.jpeg"/><Relationship Id="rId105" Type="http://schemas.openxmlformats.org/officeDocument/2006/relationships/image" Target="../media/image100.jpeg"/><Relationship Id="rId8" Type="http://schemas.openxmlformats.org/officeDocument/2006/relationships/image" Target="../media/image8.png"/><Relationship Id="rId51" Type="http://schemas.openxmlformats.org/officeDocument/2006/relationships/image" Target="../media/image50.jpeg"/><Relationship Id="rId72" Type="http://schemas.openxmlformats.org/officeDocument/2006/relationships/image" Target="../media/image70.png"/><Relationship Id="rId93" Type="http://schemas.microsoft.com/office/2007/relationships/hdphoto" Target="../media/hdphoto4.wdp"/><Relationship Id="rId98" Type="http://schemas.openxmlformats.org/officeDocument/2006/relationships/image" Target="../media/image94.png"/><Relationship Id="rId3" Type="http://schemas.openxmlformats.org/officeDocument/2006/relationships/image" Target="../media/image3.jpeg"/><Relationship Id="rId25" Type="http://schemas.openxmlformats.org/officeDocument/2006/relationships/image" Target="../media/image25.png"/><Relationship Id="rId46" Type="http://schemas.openxmlformats.org/officeDocument/2006/relationships/image" Target="../media/image45.png"/><Relationship Id="rId67" Type="http://schemas.openxmlformats.org/officeDocument/2006/relationships/image" Target="../media/image65.jpeg"/><Relationship Id="rId20" Type="http://schemas.openxmlformats.org/officeDocument/2006/relationships/image" Target="../media/image20.jpeg"/><Relationship Id="rId41" Type="http://schemas.openxmlformats.org/officeDocument/2006/relationships/image" Target="../media/image40.png"/><Relationship Id="rId62" Type="http://schemas.openxmlformats.org/officeDocument/2006/relationships/image" Target="../media/image60.png"/><Relationship Id="rId83" Type="http://schemas.openxmlformats.org/officeDocument/2006/relationships/image" Target="../media/image80.png"/><Relationship Id="rId88"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7186" y="1994099"/>
            <a:ext cx="10779454" cy="2516525"/>
          </a:xfrm>
        </p:spPr>
        <p:txBody>
          <a:bodyPr/>
          <a:lstStyle/>
          <a:p>
            <a:pPr defTabSz="914367">
              <a:lnSpc>
                <a:spcPct val="100000"/>
              </a:lnSpc>
              <a:defRPr/>
            </a:pPr>
            <a:r>
              <a:rPr sz="6470" dirty="0">
                <a:solidFill>
                  <a:srgbClr val="FFFFFF"/>
                </a:solidFill>
                <a:ea typeface="+mn-ea"/>
              </a:rPr>
              <a:t>Azure I</a:t>
            </a:r>
            <a:r>
              <a:rPr lang="en-US" altLang="zh-TW" sz="6470" dirty="0">
                <a:solidFill>
                  <a:srgbClr val="FFFFFF"/>
                </a:solidFill>
                <a:ea typeface="+mn-ea"/>
              </a:rPr>
              <a:t>OT</a:t>
            </a:r>
            <a:r>
              <a:rPr lang="zh-TW" altLang="en-US" sz="6470" dirty="0">
                <a:solidFill>
                  <a:srgbClr val="FFFFFF"/>
                </a:solidFill>
                <a:ea typeface="+mn-ea"/>
              </a:rPr>
              <a:t> </a:t>
            </a:r>
            <a:r>
              <a:rPr lang="en-US" altLang="zh-TW" sz="6470" dirty="0">
                <a:solidFill>
                  <a:srgbClr val="FFFFFF"/>
                </a:solidFill>
                <a:ea typeface="+mn-ea"/>
              </a:rPr>
              <a:t>Hub Overview</a:t>
            </a:r>
            <a:endParaRPr sz="6470" dirty="0">
              <a:solidFill>
                <a:srgbClr val="FFFFFF"/>
              </a:solidFill>
              <a:ea typeface="+mn-ea"/>
            </a:endParaRPr>
          </a:p>
        </p:txBody>
      </p:sp>
      <p:sp>
        <p:nvSpPr>
          <p:cNvPr id="60419" name="Text Placeholder 2"/>
          <p:cNvSpPr>
            <a:spLocks noGrp="1"/>
          </p:cNvSpPr>
          <p:nvPr>
            <p:ph type="body" sz="quarter" idx="4294967295"/>
          </p:nvPr>
        </p:nvSpPr>
        <p:spPr bwMode="auto">
          <a:xfrm>
            <a:off x="168081" y="5221851"/>
            <a:ext cx="3495434" cy="111035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t" anchorCtr="0" compatLnSpc="1">
            <a:prstTxWarp prst="textNoShape">
              <a:avLst/>
            </a:prstTxWarp>
            <a:normAutofit fontScale="70000" lnSpcReduction="20000"/>
          </a:bodyPr>
          <a:lstStyle/>
          <a:p>
            <a:pPr marL="0" indent="0">
              <a:lnSpc>
                <a:spcPct val="100000"/>
              </a:lnSpc>
              <a:buNone/>
            </a:pPr>
            <a:r>
              <a:rPr lang="en-US" altLang="en-US" sz="2745" b="1" dirty="0">
                <a:solidFill>
                  <a:srgbClr val="FFFFFF"/>
                </a:solidFill>
              </a:rPr>
              <a:t>Michael Chi</a:t>
            </a:r>
          </a:p>
          <a:p>
            <a:pPr marL="0" indent="0">
              <a:lnSpc>
                <a:spcPct val="100000"/>
              </a:lnSpc>
              <a:buNone/>
            </a:pPr>
            <a:r>
              <a:rPr lang="en-US" altLang="zh-TW" sz="2745" b="1" dirty="0">
                <a:solidFill>
                  <a:srgbClr val="FFFFFF"/>
                </a:solidFill>
              </a:rPr>
              <a:t>DX</a:t>
            </a:r>
            <a:r>
              <a:rPr lang="zh-TW" altLang="en-US" sz="2745" b="1" dirty="0">
                <a:solidFill>
                  <a:srgbClr val="FFFFFF"/>
                </a:solidFill>
              </a:rPr>
              <a:t> </a:t>
            </a:r>
            <a:r>
              <a:rPr lang="en-US" altLang="zh-TW" sz="2745" b="1">
                <a:solidFill>
                  <a:srgbClr val="FFFFFF"/>
                </a:solidFill>
              </a:rPr>
              <a:t>TED</a:t>
            </a:r>
            <a:endParaRPr lang="en-US" altLang="en-US" sz="2745" b="1" dirty="0">
              <a:solidFill>
                <a:srgbClr val="FFFFFF"/>
              </a:solidFill>
            </a:endParaRPr>
          </a:p>
          <a:p>
            <a:pPr marL="0" indent="0">
              <a:lnSpc>
                <a:spcPct val="100000"/>
              </a:lnSpc>
              <a:buNone/>
            </a:pPr>
            <a:r>
              <a:rPr lang="en-US" altLang="en-US" sz="2745" b="1" dirty="0">
                <a:solidFill>
                  <a:srgbClr val="FFFFFF"/>
                </a:solidFill>
              </a:rPr>
              <a:t>Technical Evangelist</a:t>
            </a:r>
          </a:p>
        </p:txBody>
      </p:sp>
    </p:spTree>
    <p:extLst>
      <p:ext uri="{BB962C8B-B14F-4D97-AF65-F5344CB8AC3E}">
        <p14:creationId xmlns:p14="http://schemas.microsoft.com/office/powerpoint/2010/main" val="96170951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7281" y="226883"/>
            <a:ext cx="10514108" cy="1325375"/>
          </a:xfrm>
        </p:spPr>
        <p:txBody>
          <a:bodyPr anchor="t"/>
          <a:lstStyle/>
          <a:p>
            <a:r>
              <a:rPr lang="en-US" dirty="0"/>
              <a:t>Microsoft Azure </a:t>
            </a:r>
            <a:r>
              <a:rPr lang="en-US" dirty="0" err="1"/>
              <a:t>IoT</a:t>
            </a:r>
            <a:r>
              <a:rPr lang="en-US" dirty="0"/>
              <a:t> Platform</a:t>
            </a:r>
          </a:p>
        </p:txBody>
      </p:sp>
      <p:sp>
        <p:nvSpPr>
          <p:cNvPr id="5" name="Rectangle 4"/>
          <p:cNvSpPr/>
          <p:nvPr/>
        </p:nvSpPr>
        <p:spPr>
          <a:xfrm>
            <a:off x="1064466" y="3023928"/>
            <a:ext cx="1023983" cy="333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Devices</a:t>
            </a:r>
          </a:p>
        </p:txBody>
      </p:sp>
      <p:sp>
        <p:nvSpPr>
          <p:cNvPr id="9" name="Rectangle 8"/>
          <p:cNvSpPr/>
          <p:nvPr/>
        </p:nvSpPr>
        <p:spPr>
          <a:xfrm>
            <a:off x="1055323" y="4471062"/>
            <a:ext cx="1042268" cy="5186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Field Gateway</a:t>
            </a:r>
          </a:p>
        </p:txBody>
      </p:sp>
      <p:sp>
        <p:nvSpPr>
          <p:cNvPr id="11" name="Rectangle 10"/>
          <p:cNvSpPr/>
          <p:nvPr/>
        </p:nvSpPr>
        <p:spPr>
          <a:xfrm>
            <a:off x="838946" y="1274115"/>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 name="Rectangle 11"/>
          <p:cNvSpPr/>
          <p:nvPr/>
        </p:nvSpPr>
        <p:spPr>
          <a:xfrm>
            <a:off x="2431298"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3" name="Rectangle 12"/>
          <p:cNvSpPr/>
          <p:nvPr/>
        </p:nvSpPr>
        <p:spPr>
          <a:xfrm>
            <a:off x="4023650"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 name="Rectangle 13"/>
          <p:cNvSpPr/>
          <p:nvPr/>
        </p:nvSpPr>
        <p:spPr>
          <a:xfrm>
            <a:off x="5616002"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 name="Rectangle 14"/>
          <p:cNvSpPr/>
          <p:nvPr/>
        </p:nvSpPr>
        <p:spPr>
          <a:xfrm>
            <a:off x="4176791" y="3557580"/>
            <a:ext cx="1141315" cy="989888"/>
          </a:xfrm>
          <a:prstGeom prst="rect">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765" dirty="0" err="1">
                <a:solidFill>
                  <a:srgbClr val="7030A0"/>
                </a:solidFill>
              </a:rPr>
              <a:t>IoT</a:t>
            </a:r>
            <a:r>
              <a:rPr lang="en-US" sz="1765" dirty="0">
                <a:solidFill>
                  <a:srgbClr val="7030A0"/>
                </a:solidFill>
              </a:rPr>
              <a:t> Hub</a:t>
            </a:r>
          </a:p>
        </p:txBody>
      </p:sp>
      <p:sp>
        <p:nvSpPr>
          <p:cNvPr id="16" name="Rectangle 15"/>
          <p:cNvSpPr/>
          <p:nvPr/>
        </p:nvSpPr>
        <p:spPr>
          <a:xfrm>
            <a:off x="5807225" y="2456223"/>
            <a:ext cx="1141315" cy="7705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Stream Analytics</a:t>
            </a:r>
          </a:p>
        </p:txBody>
      </p:sp>
      <p:sp>
        <p:nvSpPr>
          <p:cNvPr id="17" name="Rectangle 16"/>
          <p:cNvSpPr/>
          <p:nvPr/>
        </p:nvSpPr>
        <p:spPr>
          <a:xfrm>
            <a:off x="5769143" y="3662967"/>
            <a:ext cx="1141315" cy="7751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HDInsight STORM</a:t>
            </a:r>
          </a:p>
        </p:txBody>
      </p:sp>
      <p:sp>
        <p:nvSpPr>
          <p:cNvPr id="18" name="Rectangle 17"/>
          <p:cNvSpPr/>
          <p:nvPr/>
        </p:nvSpPr>
        <p:spPr>
          <a:xfrm>
            <a:off x="5816368" y="4903270"/>
            <a:ext cx="1141315" cy="748948"/>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Event Processor Host</a:t>
            </a:r>
          </a:p>
        </p:txBody>
      </p:sp>
      <p:sp>
        <p:nvSpPr>
          <p:cNvPr id="19" name="Rectangle 18"/>
          <p:cNvSpPr/>
          <p:nvPr/>
        </p:nvSpPr>
        <p:spPr>
          <a:xfrm>
            <a:off x="7244164" y="1268281"/>
            <a:ext cx="1465880" cy="51268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cv</a:t>
            </a:r>
          </a:p>
        </p:txBody>
      </p:sp>
      <p:sp>
        <p:nvSpPr>
          <p:cNvPr id="20" name="Rectangle 19"/>
          <p:cNvSpPr/>
          <p:nvPr/>
        </p:nvSpPr>
        <p:spPr>
          <a:xfrm>
            <a:off x="7367287" y="4374076"/>
            <a:ext cx="1141315" cy="267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Event Hub</a:t>
            </a:r>
          </a:p>
        </p:txBody>
      </p:sp>
      <p:sp>
        <p:nvSpPr>
          <p:cNvPr id="21" name="Rectangle 20"/>
          <p:cNvSpPr/>
          <p:nvPr/>
        </p:nvSpPr>
        <p:spPr>
          <a:xfrm>
            <a:off x="7384017" y="3257738"/>
            <a:ext cx="1141315" cy="2679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BLOB</a:t>
            </a:r>
          </a:p>
        </p:txBody>
      </p:sp>
      <p:sp>
        <p:nvSpPr>
          <p:cNvPr id="22" name="Rectangle 21"/>
          <p:cNvSpPr/>
          <p:nvPr/>
        </p:nvSpPr>
        <p:spPr>
          <a:xfrm>
            <a:off x="7377193" y="3634417"/>
            <a:ext cx="1141315" cy="26799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SQL DB</a:t>
            </a:r>
          </a:p>
        </p:txBody>
      </p:sp>
      <p:sp>
        <p:nvSpPr>
          <p:cNvPr id="26" name="Rectangle 25"/>
          <p:cNvSpPr/>
          <p:nvPr/>
        </p:nvSpPr>
        <p:spPr>
          <a:xfrm>
            <a:off x="7377194" y="4018201"/>
            <a:ext cx="1141315" cy="2679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QUEUE</a:t>
            </a:r>
          </a:p>
        </p:txBody>
      </p:sp>
      <p:sp>
        <p:nvSpPr>
          <p:cNvPr id="28" name="Rectangle 27"/>
          <p:cNvSpPr/>
          <p:nvPr/>
        </p:nvSpPr>
        <p:spPr>
          <a:xfrm>
            <a:off x="7377193" y="4737307"/>
            <a:ext cx="1141315" cy="2679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HDInsight</a:t>
            </a:r>
          </a:p>
        </p:txBody>
      </p:sp>
      <p:sp>
        <p:nvSpPr>
          <p:cNvPr id="29" name="Rectangle 28"/>
          <p:cNvSpPr/>
          <p:nvPr/>
        </p:nvSpPr>
        <p:spPr>
          <a:xfrm>
            <a:off x="8872325" y="1280466"/>
            <a:ext cx="1470428"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cv</a:t>
            </a:r>
          </a:p>
        </p:txBody>
      </p:sp>
      <p:sp>
        <p:nvSpPr>
          <p:cNvPr id="32" name="Rectangle 31"/>
          <p:cNvSpPr/>
          <p:nvPr/>
        </p:nvSpPr>
        <p:spPr>
          <a:xfrm>
            <a:off x="9033836" y="3391736"/>
            <a:ext cx="1141315" cy="7705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Azure ML</a:t>
            </a:r>
          </a:p>
        </p:txBody>
      </p:sp>
      <p:sp>
        <p:nvSpPr>
          <p:cNvPr id="33" name="Rectangle 32"/>
          <p:cNvSpPr/>
          <p:nvPr/>
        </p:nvSpPr>
        <p:spPr>
          <a:xfrm>
            <a:off x="9042979" y="4341712"/>
            <a:ext cx="1141315" cy="79397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Power BI</a:t>
            </a:r>
          </a:p>
        </p:txBody>
      </p:sp>
      <p:sp>
        <p:nvSpPr>
          <p:cNvPr id="36" name="Rectangle 35"/>
          <p:cNvSpPr/>
          <p:nvPr/>
        </p:nvSpPr>
        <p:spPr>
          <a:xfrm>
            <a:off x="10517228"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cv</a:t>
            </a:r>
          </a:p>
        </p:txBody>
      </p:sp>
      <p:sp>
        <p:nvSpPr>
          <p:cNvPr id="38" name="Rectangle 37"/>
          <p:cNvSpPr/>
          <p:nvPr/>
        </p:nvSpPr>
        <p:spPr>
          <a:xfrm>
            <a:off x="10685986" y="3712712"/>
            <a:ext cx="1229673" cy="469971"/>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Notification Hub</a:t>
            </a:r>
          </a:p>
        </p:txBody>
      </p:sp>
      <p:cxnSp>
        <p:nvCxnSpPr>
          <p:cNvPr id="40" name="Straight Arrow Connector 39"/>
          <p:cNvCxnSpPr>
            <a:stCxn id="5" idx="2"/>
            <a:endCxn id="9" idx="0"/>
          </p:cNvCxnSpPr>
          <p:nvPr/>
        </p:nvCxnSpPr>
        <p:spPr>
          <a:xfrm>
            <a:off x="1576457" y="3357816"/>
            <a:ext cx="0" cy="1113246"/>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5" idx="0"/>
            <a:endCxn id="16" idx="1"/>
          </p:cNvCxnSpPr>
          <p:nvPr/>
        </p:nvCxnSpPr>
        <p:spPr>
          <a:xfrm rot="5400000" flipH="1" flipV="1">
            <a:off x="4919306" y="2669663"/>
            <a:ext cx="716060" cy="105977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2"/>
            <a:endCxn id="18" idx="1"/>
          </p:cNvCxnSpPr>
          <p:nvPr/>
        </p:nvCxnSpPr>
        <p:spPr>
          <a:xfrm rot="16200000" flipH="1">
            <a:off x="4916768" y="4378146"/>
            <a:ext cx="730276" cy="1068919"/>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5" idx="0"/>
          </p:cNvCxnSpPr>
          <p:nvPr/>
        </p:nvCxnSpPr>
        <p:spPr>
          <a:xfrm rot="16200000" flipH="1">
            <a:off x="2782240" y="1818146"/>
            <a:ext cx="515603" cy="2927169"/>
          </a:xfrm>
          <a:prstGeom prst="bentConnector4">
            <a:avLst>
              <a:gd name="adj1" fmla="val -44330"/>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 idx="2"/>
          </p:cNvCxnSpPr>
          <p:nvPr/>
        </p:nvCxnSpPr>
        <p:spPr>
          <a:xfrm rot="5400000" flipH="1" flipV="1">
            <a:off x="2819804" y="3315014"/>
            <a:ext cx="431333" cy="2918028"/>
          </a:xfrm>
          <a:prstGeom prst="bentConnector4">
            <a:avLst>
              <a:gd name="adj1" fmla="val -52991"/>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062511" y="1329729"/>
            <a:ext cx="1389714" cy="938719"/>
          </a:xfrm>
          <a:prstGeom prst="rect">
            <a:avLst/>
          </a:prstGeom>
          <a:solidFill>
            <a:srgbClr val="7030A0"/>
          </a:solidFill>
        </p:spPr>
        <p:txBody>
          <a:bodyPr wrap="square" rtlCol="0">
            <a:spAutoFit/>
          </a:bodyPr>
          <a:lstStyle/>
          <a:p>
            <a:r>
              <a:rPr lang="en-US" sz="1100" b="1" dirty="0">
                <a:solidFill>
                  <a:schemeClr val="bg1"/>
                </a:solidFill>
              </a:rPr>
              <a:t>D2C Ingestion</a:t>
            </a:r>
          </a:p>
          <a:p>
            <a:r>
              <a:rPr lang="en-US" sz="1100" b="1" dirty="0">
                <a:solidFill>
                  <a:schemeClr val="bg1"/>
                </a:solidFill>
              </a:rPr>
              <a:t>C2D Messaging</a:t>
            </a:r>
          </a:p>
          <a:p>
            <a:r>
              <a:rPr lang="en-US" sz="1100" b="1" dirty="0">
                <a:solidFill>
                  <a:schemeClr val="bg1"/>
                </a:solidFill>
              </a:rPr>
              <a:t>Device Registry</a:t>
            </a:r>
          </a:p>
          <a:p>
            <a:r>
              <a:rPr lang="en-US" sz="1100" b="1" dirty="0">
                <a:solidFill>
                  <a:schemeClr val="bg1"/>
                </a:solidFill>
              </a:rPr>
              <a:t>Device Identity</a:t>
            </a:r>
          </a:p>
          <a:p>
            <a:r>
              <a:rPr lang="en-US" sz="1100" b="1" dirty="0">
                <a:solidFill>
                  <a:schemeClr val="bg1"/>
                </a:solidFill>
              </a:rPr>
              <a:t>Device Provisioning</a:t>
            </a:r>
          </a:p>
        </p:txBody>
      </p:sp>
      <p:sp>
        <p:nvSpPr>
          <p:cNvPr id="111" name="TextBox 110"/>
          <p:cNvSpPr txBox="1"/>
          <p:nvPr/>
        </p:nvSpPr>
        <p:spPr>
          <a:xfrm>
            <a:off x="2518138" y="5202873"/>
            <a:ext cx="2440370" cy="249264"/>
          </a:xfrm>
          <a:prstGeom prst="rect">
            <a:avLst/>
          </a:prstGeom>
          <a:noFill/>
        </p:spPr>
        <p:txBody>
          <a:bodyPr wrap="square" rtlCol="0">
            <a:spAutoFit/>
          </a:bodyPr>
          <a:lstStyle/>
          <a:p>
            <a:r>
              <a:rPr lang="en-US" sz="1000" dirty="0"/>
              <a:t>AMQP, HTTPS, MQTT</a:t>
            </a:r>
          </a:p>
        </p:txBody>
      </p:sp>
      <p:sp>
        <p:nvSpPr>
          <p:cNvPr id="132" name="TextBox 131"/>
          <p:cNvSpPr txBox="1"/>
          <p:nvPr/>
        </p:nvSpPr>
        <p:spPr>
          <a:xfrm>
            <a:off x="4023650" y="896132"/>
            <a:ext cx="7959458" cy="312029"/>
          </a:xfrm>
          <a:prstGeom prst="rect">
            <a:avLst/>
          </a:prstGeom>
          <a:solidFill>
            <a:schemeClr val="tx1"/>
          </a:solidFill>
        </p:spPr>
        <p:txBody>
          <a:bodyPr wrap="square" rtlCol="0">
            <a:spAutoFit/>
          </a:bodyPr>
          <a:lstStyle/>
          <a:p>
            <a:r>
              <a:rPr lang="en-US" sz="1400" b="1" dirty="0">
                <a:solidFill>
                  <a:schemeClr val="bg1"/>
                </a:solidFill>
              </a:rPr>
              <a:t>Azure</a:t>
            </a:r>
          </a:p>
        </p:txBody>
      </p:sp>
      <p:sp>
        <p:nvSpPr>
          <p:cNvPr id="139" name="TextBox 138"/>
          <p:cNvSpPr txBox="1"/>
          <p:nvPr/>
        </p:nvSpPr>
        <p:spPr>
          <a:xfrm>
            <a:off x="842356" y="904531"/>
            <a:ext cx="1468200" cy="307777"/>
          </a:xfrm>
          <a:prstGeom prst="rect">
            <a:avLst/>
          </a:prstGeom>
          <a:solidFill>
            <a:schemeClr val="bg1">
              <a:lumMod val="75000"/>
            </a:schemeClr>
          </a:solidFill>
        </p:spPr>
        <p:txBody>
          <a:bodyPr wrap="square" rtlCol="0">
            <a:spAutoFit/>
          </a:bodyPr>
          <a:lstStyle/>
          <a:p>
            <a:r>
              <a:rPr lang="en-US" sz="1400" b="1" dirty="0">
                <a:solidFill>
                  <a:schemeClr val="bg1"/>
                </a:solidFill>
              </a:rPr>
              <a:t>On-</a:t>
            </a:r>
            <a:r>
              <a:rPr lang="en-US" sz="1400" b="1" dirty="0" err="1">
                <a:solidFill>
                  <a:schemeClr val="bg1"/>
                </a:solidFill>
              </a:rPr>
              <a:t>Prem</a:t>
            </a:r>
            <a:r>
              <a:rPr lang="en-US" sz="1400" b="1" dirty="0">
                <a:solidFill>
                  <a:schemeClr val="bg1"/>
                </a:solidFill>
              </a:rPr>
              <a:t> / Field</a:t>
            </a:r>
          </a:p>
        </p:txBody>
      </p:sp>
      <p:sp>
        <p:nvSpPr>
          <p:cNvPr id="140" name="TextBox 139"/>
          <p:cNvSpPr txBox="1"/>
          <p:nvPr/>
        </p:nvSpPr>
        <p:spPr>
          <a:xfrm>
            <a:off x="2437760" y="897371"/>
            <a:ext cx="1468200" cy="307777"/>
          </a:xfrm>
          <a:prstGeom prst="rect">
            <a:avLst/>
          </a:prstGeom>
          <a:solidFill>
            <a:schemeClr val="tx1">
              <a:lumMod val="65000"/>
              <a:lumOff val="35000"/>
            </a:schemeClr>
          </a:solidFill>
        </p:spPr>
        <p:txBody>
          <a:bodyPr wrap="square" rtlCol="0">
            <a:spAutoFit/>
          </a:bodyPr>
          <a:lstStyle/>
          <a:p>
            <a:r>
              <a:rPr lang="en-US" sz="1400" b="1" dirty="0">
                <a:solidFill>
                  <a:schemeClr val="bg1"/>
                </a:solidFill>
              </a:rPr>
              <a:t>On-</a:t>
            </a:r>
            <a:r>
              <a:rPr lang="en-US" sz="1400" b="1" dirty="0" err="1">
                <a:solidFill>
                  <a:schemeClr val="bg1"/>
                </a:solidFill>
              </a:rPr>
              <a:t>Prem</a:t>
            </a:r>
            <a:r>
              <a:rPr lang="en-US" sz="1400" b="1" dirty="0">
                <a:solidFill>
                  <a:schemeClr val="bg1"/>
                </a:solidFill>
              </a:rPr>
              <a:t> / Azure</a:t>
            </a:r>
          </a:p>
        </p:txBody>
      </p:sp>
      <p:sp>
        <p:nvSpPr>
          <p:cNvPr id="141" name="Rectangle 140"/>
          <p:cNvSpPr/>
          <p:nvPr/>
        </p:nvSpPr>
        <p:spPr>
          <a:xfrm>
            <a:off x="10685986" y="4303312"/>
            <a:ext cx="1141315" cy="331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Web Apps</a:t>
            </a:r>
          </a:p>
        </p:txBody>
      </p:sp>
      <p:sp>
        <p:nvSpPr>
          <p:cNvPr id="143" name="TextBox 142"/>
          <p:cNvSpPr txBox="1"/>
          <p:nvPr/>
        </p:nvSpPr>
        <p:spPr>
          <a:xfrm>
            <a:off x="962060" y="6476061"/>
            <a:ext cx="2440370" cy="249264"/>
          </a:xfrm>
          <a:prstGeom prst="rect">
            <a:avLst/>
          </a:prstGeom>
          <a:noFill/>
        </p:spPr>
        <p:txBody>
          <a:bodyPr wrap="square" rtlCol="0">
            <a:spAutoFit/>
          </a:bodyPr>
          <a:lstStyle/>
          <a:p>
            <a:r>
              <a:rPr lang="en-US" sz="1000" dirty="0"/>
              <a:t>Key </a:t>
            </a:r>
            <a:r>
              <a:rPr lang="en-US" sz="1000" dirty="0" err="1"/>
              <a:t>IoT</a:t>
            </a:r>
            <a:r>
              <a:rPr lang="en-US" sz="1000" dirty="0"/>
              <a:t> Capabilities and Technologies</a:t>
            </a:r>
          </a:p>
        </p:txBody>
      </p:sp>
      <p:sp>
        <p:nvSpPr>
          <p:cNvPr id="144" name="Rectangle 143"/>
          <p:cNvSpPr/>
          <p:nvPr/>
        </p:nvSpPr>
        <p:spPr>
          <a:xfrm>
            <a:off x="838946" y="6528425"/>
            <a:ext cx="146284" cy="14145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5" name="TextBox 144"/>
          <p:cNvSpPr txBox="1"/>
          <p:nvPr/>
        </p:nvSpPr>
        <p:spPr>
          <a:xfrm>
            <a:off x="4830859" y="2855524"/>
            <a:ext cx="2440370" cy="249264"/>
          </a:xfrm>
          <a:prstGeom prst="rect">
            <a:avLst/>
          </a:prstGeom>
          <a:noFill/>
        </p:spPr>
        <p:txBody>
          <a:bodyPr wrap="square" rtlCol="0">
            <a:spAutoFit/>
          </a:bodyPr>
          <a:lstStyle/>
          <a:p>
            <a:r>
              <a:rPr lang="en-US" sz="1000" dirty="0"/>
              <a:t>AMQP</a:t>
            </a:r>
          </a:p>
        </p:txBody>
      </p:sp>
      <p:sp>
        <p:nvSpPr>
          <p:cNvPr id="146" name="TextBox 145"/>
          <p:cNvSpPr txBox="1"/>
          <p:nvPr/>
        </p:nvSpPr>
        <p:spPr>
          <a:xfrm>
            <a:off x="4880771" y="5312126"/>
            <a:ext cx="2440370" cy="249264"/>
          </a:xfrm>
          <a:prstGeom prst="rect">
            <a:avLst/>
          </a:prstGeom>
          <a:noFill/>
        </p:spPr>
        <p:txBody>
          <a:bodyPr wrap="square" rtlCol="0">
            <a:spAutoFit/>
          </a:bodyPr>
          <a:lstStyle/>
          <a:p>
            <a:r>
              <a:rPr lang="en-US" sz="1000" dirty="0"/>
              <a:t>AMQP</a:t>
            </a:r>
          </a:p>
        </p:txBody>
      </p:sp>
      <p:sp>
        <p:nvSpPr>
          <p:cNvPr id="153" name="TextBox 152"/>
          <p:cNvSpPr txBox="1"/>
          <p:nvPr/>
        </p:nvSpPr>
        <p:spPr>
          <a:xfrm>
            <a:off x="5644942" y="1337331"/>
            <a:ext cx="1424748" cy="261610"/>
          </a:xfrm>
          <a:prstGeom prst="rect">
            <a:avLst/>
          </a:prstGeom>
          <a:solidFill>
            <a:srgbClr val="7030A0"/>
          </a:solidFill>
        </p:spPr>
        <p:txBody>
          <a:bodyPr wrap="square" rtlCol="0">
            <a:spAutoFit/>
          </a:bodyPr>
          <a:lstStyle/>
          <a:p>
            <a:r>
              <a:rPr lang="en-US" sz="1100" b="1" dirty="0">
                <a:solidFill>
                  <a:schemeClr val="bg1"/>
                </a:solidFill>
              </a:rPr>
              <a:t>Real-time Processing</a:t>
            </a:r>
          </a:p>
        </p:txBody>
      </p:sp>
      <p:sp>
        <p:nvSpPr>
          <p:cNvPr id="154" name="TextBox 153"/>
          <p:cNvSpPr txBox="1"/>
          <p:nvPr/>
        </p:nvSpPr>
        <p:spPr>
          <a:xfrm>
            <a:off x="2470159" y="1337333"/>
            <a:ext cx="1389714" cy="264972"/>
          </a:xfrm>
          <a:prstGeom prst="rect">
            <a:avLst/>
          </a:prstGeom>
          <a:solidFill>
            <a:srgbClr val="7030A0"/>
          </a:solidFill>
        </p:spPr>
        <p:txBody>
          <a:bodyPr wrap="square" rtlCol="0">
            <a:spAutoFit/>
          </a:bodyPr>
          <a:lstStyle/>
          <a:p>
            <a:r>
              <a:rPr lang="en-US" sz="1100" b="1" dirty="0">
                <a:solidFill>
                  <a:schemeClr val="bg1"/>
                </a:solidFill>
              </a:rPr>
              <a:t>Protocol Bridge</a:t>
            </a:r>
          </a:p>
        </p:txBody>
      </p:sp>
      <p:sp>
        <p:nvSpPr>
          <p:cNvPr id="155" name="TextBox 154"/>
          <p:cNvSpPr txBox="1"/>
          <p:nvPr/>
        </p:nvSpPr>
        <p:spPr>
          <a:xfrm>
            <a:off x="878966" y="1345913"/>
            <a:ext cx="1389714" cy="261610"/>
          </a:xfrm>
          <a:prstGeom prst="rect">
            <a:avLst/>
          </a:prstGeom>
          <a:solidFill>
            <a:srgbClr val="7030A0"/>
          </a:solidFill>
        </p:spPr>
        <p:txBody>
          <a:bodyPr wrap="square" rtlCol="0">
            <a:spAutoFit/>
          </a:bodyPr>
          <a:lstStyle/>
          <a:p>
            <a:r>
              <a:rPr lang="en-US" sz="1100" b="1" dirty="0">
                <a:solidFill>
                  <a:schemeClr val="bg1"/>
                </a:solidFill>
              </a:rPr>
              <a:t>Client Connectivity</a:t>
            </a:r>
          </a:p>
        </p:txBody>
      </p:sp>
      <p:sp>
        <p:nvSpPr>
          <p:cNvPr id="156" name="TextBox 155"/>
          <p:cNvSpPr txBox="1"/>
          <p:nvPr/>
        </p:nvSpPr>
        <p:spPr>
          <a:xfrm>
            <a:off x="7273105" y="1345914"/>
            <a:ext cx="1389714" cy="610274"/>
          </a:xfrm>
          <a:prstGeom prst="rect">
            <a:avLst/>
          </a:prstGeom>
          <a:solidFill>
            <a:srgbClr val="7030A0"/>
          </a:solidFill>
        </p:spPr>
        <p:txBody>
          <a:bodyPr wrap="square" rtlCol="0">
            <a:spAutoFit/>
          </a:bodyPr>
          <a:lstStyle/>
          <a:p>
            <a:r>
              <a:rPr lang="en-US" sz="1100" b="1" dirty="0">
                <a:solidFill>
                  <a:schemeClr val="bg1"/>
                </a:solidFill>
              </a:rPr>
              <a:t>Storage</a:t>
            </a:r>
          </a:p>
          <a:p>
            <a:r>
              <a:rPr lang="en-US" sz="1100" b="1" dirty="0">
                <a:solidFill>
                  <a:schemeClr val="bg1"/>
                </a:solidFill>
              </a:rPr>
              <a:t>Event Ingestion</a:t>
            </a:r>
          </a:p>
          <a:p>
            <a:r>
              <a:rPr lang="en-US" sz="1100" b="1" dirty="0">
                <a:solidFill>
                  <a:schemeClr val="bg1"/>
                </a:solidFill>
              </a:rPr>
              <a:t>Data Analytics</a:t>
            </a:r>
          </a:p>
        </p:txBody>
      </p:sp>
      <p:sp>
        <p:nvSpPr>
          <p:cNvPr id="157" name="TextBox 156"/>
          <p:cNvSpPr txBox="1"/>
          <p:nvPr/>
        </p:nvSpPr>
        <p:spPr>
          <a:xfrm>
            <a:off x="8884520" y="1338669"/>
            <a:ext cx="1441444" cy="430887"/>
          </a:xfrm>
          <a:prstGeom prst="rect">
            <a:avLst/>
          </a:prstGeom>
          <a:solidFill>
            <a:srgbClr val="7030A0"/>
          </a:solidFill>
        </p:spPr>
        <p:txBody>
          <a:bodyPr wrap="square" rtlCol="0">
            <a:spAutoFit/>
          </a:bodyPr>
          <a:lstStyle/>
          <a:p>
            <a:r>
              <a:rPr lang="en-US" sz="1100" b="1" dirty="0">
                <a:solidFill>
                  <a:schemeClr val="bg1"/>
                </a:solidFill>
              </a:rPr>
              <a:t>Predictive Analytics</a:t>
            </a:r>
          </a:p>
          <a:p>
            <a:r>
              <a:rPr lang="en-US" sz="1100" b="1" dirty="0">
                <a:solidFill>
                  <a:schemeClr val="bg1"/>
                </a:solidFill>
              </a:rPr>
              <a:t>Dashboards</a:t>
            </a:r>
          </a:p>
        </p:txBody>
      </p:sp>
      <p:sp>
        <p:nvSpPr>
          <p:cNvPr id="158" name="TextBox 157"/>
          <p:cNvSpPr txBox="1"/>
          <p:nvPr/>
        </p:nvSpPr>
        <p:spPr>
          <a:xfrm>
            <a:off x="10564414" y="1342622"/>
            <a:ext cx="1389714" cy="261610"/>
          </a:xfrm>
          <a:prstGeom prst="rect">
            <a:avLst/>
          </a:prstGeom>
          <a:solidFill>
            <a:srgbClr val="7030A0"/>
          </a:solidFill>
        </p:spPr>
        <p:txBody>
          <a:bodyPr wrap="square" rtlCol="0">
            <a:spAutoFit/>
          </a:bodyPr>
          <a:lstStyle/>
          <a:p>
            <a:r>
              <a:rPr lang="en-US" sz="1100" b="1" dirty="0">
                <a:solidFill>
                  <a:schemeClr val="bg1"/>
                </a:solidFill>
              </a:rPr>
              <a:t>Process Automation</a:t>
            </a:r>
          </a:p>
        </p:txBody>
      </p:sp>
      <p:sp>
        <p:nvSpPr>
          <p:cNvPr id="159" name="TextBox 158"/>
          <p:cNvSpPr txBox="1"/>
          <p:nvPr/>
        </p:nvSpPr>
        <p:spPr>
          <a:xfrm>
            <a:off x="2512454" y="2813723"/>
            <a:ext cx="2440370" cy="249264"/>
          </a:xfrm>
          <a:prstGeom prst="rect">
            <a:avLst/>
          </a:prstGeom>
          <a:noFill/>
        </p:spPr>
        <p:txBody>
          <a:bodyPr wrap="square" rtlCol="0">
            <a:spAutoFit/>
          </a:bodyPr>
          <a:lstStyle/>
          <a:p>
            <a:r>
              <a:rPr lang="en-US" sz="1000" dirty="0"/>
              <a:t>AMQP, HTTPS, MQTT</a:t>
            </a:r>
          </a:p>
        </p:txBody>
      </p:sp>
      <p:sp>
        <p:nvSpPr>
          <p:cNvPr id="47" name="TextBox 100"/>
          <p:cNvSpPr txBox="1"/>
          <p:nvPr/>
        </p:nvSpPr>
        <p:spPr>
          <a:xfrm>
            <a:off x="998629" y="5488241"/>
            <a:ext cx="1125716" cy="1223412"/>
          </a:xfrm>
          <a:prstGeom prst="rect">
            <a:avLst/>
          </a:prstGeom>
          <a:noFill/>
        </p:spPr>
        <p:txBody>
          <a:bodyPr wrap="square" rtlCol="0">
            <a:spAutoFit/>
          </a:bodyPr>
          <a:lstStyle/>
          <a:p>
            <a:r>
              <a:rPr lang="en-US" sz="1050" dirty="0"/>
              <a:t>{ </a:t>
            </a:r>
            <a:r>
              <a:rPr lang="en-US" sz="1050" b="1" dirty="0">
                <a:solidFill>
                  <a:srgbClr val="7030A0"/>
                </a:solidFill>
              </a:rPr>
              <a:t>SDK</a:t>
            </a:r>
            <a:r>
              <a:rPr lang="en-US" sz="1050" dirty="0"/>
              <a:t> – .NET C#, </a:t>
            </a:r>
          </a:p>
          <a:p>
            <a:r>
              <a:rPr lang="en-US" sz="1050" dirty="0"/>
              <a:t>  JS, C, JAVA, Python }</a:t>
            </a:r>
          </a:p>
          <a:p>
            <a:endParaRPr lang="en-US" sz="1050" dirty="0"/>
          </a:p>
          <a:p>
            <a:r>
              <a:rPr lang="en-US" sz="1050" dirty="0"/>
              <a:t>{ </a:t>
            </a:r>
            <a:r>
              <a:rPr lang="en-US" sz="1050" b="1" dirty="0">
                <a:solidFill>
                  <a:srgbClr val="7030A0"/>
                </a:solidFill>
              </a:rPr>
              <a:t>OS</a:t>
            </a:r>
            <a:r>
              <a:rPr lang="en-US" sz="1050" dirty="0"/>
              <a:t> - Win, Linux,     </a:t>
            </a:r>
          </a:p>
          <a:p>
            <a:r>
              <a:rPr lang="en-US" sz="1050" dirty="0"/>
              <a:t>  RTOS, MBED }</a:t>
            </a:r>
          </a:p>
          <a:p>
            <a:endParaRPr lang="en-US" sz="1050" dirty="0"/>
          </a:p>
        </p:txBody>
      </p:sp>
    </p:spTree>
    <p:extLst>
      <p:ext uri="{BB962C8B-B14F-4D97-AF65-F5344CB8AC3E}">
        <p14:creationId xmlns:p14="http://schemas.microsoft.com/office/powerpoint/2010/main" val="39978230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281" y="226883"/>
            <a:ext cx="10514108" cy="1325375"/>
          </a:xfrm>
        </p:spPr>
        <p:txBody>
          <a:bodyPr anchor="t"/>
          <a:lstStyle/>
          <a:p>
            <a:r>
              <a:rPr lang="en-US" dirty="0"/>
              <a:t>Microsoft Azure </a:t>
            </a:r>
            <a:r>
              <a:rPr lang="en-US" dirty="0" err="1"/>
              <a:t>IoT</a:t>
            </a:r>
            <a:r>
              <a:rPr lang="en-US" dirty="0"/>
              <a:t> Platform</a:t>
            </a:r>
          </a:p>
        </p:txBody>
      </p:sp>
      <p:sp>
        <p:nvSpPr>
          <p:cNvPr id="5" name="Rectangle 4"/>
          <p:cNvSpPr/>
          <p:nvPr/>
        </p:nvSpPr>
        <p:spPr>
          <a:xfrm>
            <a:off x="1064466" y="3023928"/>
            <a:ext cx="1023983" cy="3338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Devices</a:t>
            </a:r>
          </a:p>
        </p:txBody>
      </p:sp>
      <p:sp>
        <p:nvSpPr>
          <p:cNvPr id="9" name="Rectangle 8"/>
          <p:cNvSpPr/>
          <p:nvPr/>
        </p:nvSpPr>
        <p:spPr>
          <a:xfrm>
            <a:off x="1055323" y="4471062"/>
            <a:ext cx="1042268" cy="5186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Field Gateway</a:t>
            </a:r>
          </a:p>
        </p:txBody>
      </p:sp>
      <p:sp>
        <p:nvSpPr>
          <p:cNvPr id="11" name="Rectangle 10"/>
          <p:cNvSpPr/>
          <p:nvPr/>
        </p:nvSpPr>
        <p:spPr>
          <a:xfrm>
            <a:off x="838946" y="1274115"/>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 name="Rectangle 11"/>
          <p:cNvSpPr/>
          <p:nvPr/>
        </p:nvSpPr>
        <p:spPr>
          <a:xfrm>
            <a:off x="2431298"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3" name="Rectangle 12"/>
          <p:cNvSpPr/>
          <p:nvPr/>
        </p:nvSpPr>
        <p:spPr>
          <a:xfrm>
            <a:off x="4023650"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 name="Rectangle 13"/>
          <p:cNvSpPr/>
          <p:nvPr/>
        </p:nvSpPr>
        <p:spPr>
          <a:xfrm>
            <a:off x="5616002"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 name="Rectangle 14"/>
          <p:cNvSpPr/>
          <p:nvPr/>
        </p:nvSpPr>
        <p:spPr>
          <a:xfrm>
            <a:off x="4176791" y="3557580"/>
            <a:ext cx="1141315" cy="989888"/>
          </a:xfrm>
          <a:prstGeom prst="rect">
            <a:avLst/>
          </a:prstGeom>
          <a:solidFill>
            <a:schemeClr val="bg1"/>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765" dirty="0" err="1">
                <a:solidFill>
                  <a:srgbClr val="7030A0"/>
                </a:solidFill>
              </a:rPr>
              <a:t>IoT</a:t>
            </a:r>
            <a:r>
              <a:rPr lang="en-US" sz="1765" dirty="0">
                <a:solidFill>
                  <a:srgbClr val="7030A0"/>
                </a:solidFill>
              </a:rPr>
              <a:t> Hub</a:t>
            </a:r>
          </a:p>
        </p:txBody>
      </p:sp>
      <p:sp>
        <p:nvSpPr>
          <p:cNvPr id="16" name="Rectangle 15"/>
          <p:cNvSpPr/>
          <p:nvPr/>
        </p:nvSpPr>
        <p:spPr>
          <a:xfrm>
            <a:off x="5807225" y="2456223"/>
            <a:ext cx="1141315" cy="7705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Stream Analytics</a:t>
            </a:r>
          </a:p>
        </p:txBody>
      </p:sp>
      <p:sp>
        <p:nvSpPr>
          <p:cNvPr id="17" name="Rectangle 16"/>
          <p:cNvSpPr/>
          <p:nvPr/>
        </p:nvSpPr>
        <p:spPr>
          <a:xfrm>
            <a:off x="5769143" y="3662967"/>
            <a:ext cx="1141315" cy="7751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HDInsight STORM</a:t>
            </a:r>
          </a:p>
        </p:txBody>
      </p:sp>
      <p:sp>
        <p:nvSpPr>
          <p:cNvPr id="18" name="Rectangle 17"/>
          <p:cNvSpPr/>
          <p:nvPr/>
        </p:nvSpPr>
        <p:spPr>
          <a:xfrm>
            <a:off x="5816368" y="4903270"/>
            <a:ext cx="1141315" cy="748948"/>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Event Processor Host</a:t>
            </a:r>
          </a:p>
        </p:txBody>
      </p:sp>
      <p:sp>
        <p:nvSpPr>
          <p:cNvPr id="19" name="Rectangle 18"/>
          <p:cNvSpPr/>
          <p:nvPr/>
        </p:nvSpPr>
        <p:spPr>
          <a:xfrm>
            <a:off x="7244164" y="1268281"/>
            <a:ext cx="1465880" cy="51268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cv</a:t>
            </a:r>
          </a:p>
        </p:txBody>
      </p:sp>
      <p:sp>
        <p:nvSpPr>
          <p:cNvPr id="20" name="Rectangle 19"/>
          <p:cNvSpPr/>
          <p:nvPr/>
        </p:nvSpPr>
        <p:spPr>
          <a:xfrm>
            <a:off x="7413133" y="3927688"/>
            <a:ext cx="1141315" cy="267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Event Hub</a:t>
            </a:r>
          </a:p>
        </p:txBody>
      </p:sp>
      <p:sp>
        <p:nvSpPr>
          <p:cNvPr id="21" name="Rectangle 20"/>
          <p:cNvSpPr/>
          <p:nvPr/>
        </p:nvSpPr>
        <p:spPr>
          <a:xfrm>
            <a:off x="7424833" y="2740151"/>
            <a:ext cx="1141315" cy="2679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BLOB</a:t>
            </a:r>
          </a:p>
        </p:txBody>
      </p:sp>
      <p:sp>
        <p:nvSpPr>
          <p:cNvPr id="22" name="Rectangle 21"/>
          <p:cNvSpPr/>
          <p:nvPr/>
        </p:nvSpPr>
        <p:spPr>
          <a:xfrm>
            <a:off x="7418009" y="3116830"/>
            <a:ext cx="1141315" cy="26799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SQL DB</a:t>
            </a:r>
          </a:p>
        </p:txBody>
      </p:sp>
      <p:sp>
        <p:nvSpPr>
          <p:cNvPr id="26" name="Rectangle 25"/>
          <p:cNvSpPr/>
          <p:nvPr/>
        </p:nvSpPr>
        <p:spPr>
          <a:xfrm>
            <a:off x="7418010" y="3500614"/>
            <a:ext cx="1141315" cy="2679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QUEUE</a:t>
            </a:r>
          </a:p>
        </p:txBody>
      </p:sp>
      <p:sp>
        <p:nvSpPr>
          <p:cNvPr id="27" name="Rectangle 26"/>
          <p:cNvSpPr/>
          <p:nvPr/>
        </p:nvSpPr>
        <p:spPr>
          <a:xfrm>
            <a:off x="7413133" y="5452137"/>
            <a:ext cx="1148095" cy="2479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Document DB</a:t>
            </a:r>
          </a:p>
        </p:txBody>
      </p:sp>
      <p:sp>
        <p:nvSpPr>
          <p:cNvPr id="28" name="Rectangle 27"/>
          <p:cNvSpPr/>
          <p:nvPr/>
        </p:nvSpPr>
        <p:spPr>
          <a:xfrm>
            <a:off x="7423039" y="4290919"/>
            <a:ext cx="1141315" cy="2679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HDInsight</a:t>
            </a:r>
          </a:p>
        </p:txBody>
      </p:sp>
      <p:sp>
        <p:nvSpPr>
          <p:cNvPr id="29" name="Rectangle 28"/>
          <p:cNvSpPr/>
          <p:nvPr/>
        </p:nvSpPr>
        <p:spPr>
          <a:xfrm>
            <a:off x="8872325" y="1280466"/>
            <a:ext cx="1470428"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cv</a:t>
            </a:r>
          </a:p>
        </p:txBody>
      </p:sp>
      <p:sp>
        <p:nvSpPr>
          <p:cNvPr id="30" name="Rectangle 29"/>
          <p:cNvSpPr/>
          <p:nvPr/>
        </p:nvSpPr>
        <p:spPr>
          <a:xfrm>
            <a:off x="7420719" y="4661906"/>
            <a:ext cx="1141315" cy="2679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Data Lake</a:t>
            </a:r>
          </a:p>
        </p:txBody>
      </p:sp>
      <p:sp>
        <p:nvSpPr>
          <p:cNvPr id="31" name="Rectangle 30"/>
          <p:cNvSpPr/>
          <p:nvPr/>
        </p:nvSpPr>
        <p:spPr>
          <a:xfrm>
            <a:off x="7417696" y="5039052"/>
            <a:ext cx="1146658" cy="2679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Data Factory</a:t>
            </a:r>
          </a:p>
        </p:txBody>
      </p:sp>
      <p:sp>
        <p:nvSpPr>
          <p:cNvPr id="32" name="Rectangle 31"/>
          <p:cNvSpPr/>
          <p:nvPr/>
        </p:nvSpPr>
        <p:spPr>
          <a:xfrm>
            <a:off x="9033836" y="3391736"/>
            <a:ext cx="1141315" cy="770595"/>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Azure ML</a:t>
            </a:r>
          </a:p>
        </p:txBody>
      </p:sp>
      <p:sp>
        <p:nvSpPr>
          <p:cNvPr id="33" name="Rectangle 32"/>
          <p:cNvSpPr/>
          <p:nvPr/>
        </p:nvSpPr>
        <p:spPr>
          <a:xfrm>
            <a:off x="9042979" y="4341712"/>
            <a:ext cx="1141315" cy="793977"/>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Power BI</a:t>
            </a:r>
          </a:p>
        </p:txBody>
      </p:sp>
      <p:sp>
        <p:nvSpPr>
          <p:cNvPr id="36" name="Rectangle 35"/>
          <p:cNvSpPr/>
          <p:nvPr/>
        </p:nvSpPr>
        <p:spPr>
          <a:xfrm>
            <a:off x="10517228" y="1280466"/>
            <a:ext cx="1465880" cy="5114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dirty="0"/>
              <a:t>cv</a:t>
            </a:r>
          </a:p>
        </p:txBody>
      </p:sp>
      <p:sp>
        <p:nvSpPr>
          <p:cNvPr id="37" name="Rectangle 36"/>
          <p:cNvSpPr/>
          <p:nvPr/>
        </p:nvSpPr>
        <p:spPr>
          <a:xfrm>
            <a:off x="10666519" y="4597517"/>
            <a:ext cx="1141315" cy="331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Logic Apps</a:t>
            </a:r>
          </a:p>
        </p:txBody>
      </p:sp>
      <p:sp>
        <p:nvSpPr>
          <p:cNvPr id="38" name="Rectangle 37"/>
          <p:cNvSpPr/>
          <p:nvPr/>
        </p:nvSpPr>
        <p:spPr>
          <a:xfrm>
            <a:off x="10649092" y="3205056"/>
            <a:ext cx="1229673" cy="469971"/>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7030A0"/>
                </a:solidFill>
              </a:rPr>
              <a:t>Notification Hub</a:t>
            </a:r>
          </a:p>
        </p:txBody>
      </p:sp>
      <p:cxnSp>
        <p:nvCxnSpPr>
          <p:cNvPr id="40" name="Straight Arrow Connector 39"/>
          <p:cNvCxnSpPr>
            <a:stCxn id="5" idx="2"/>
            <a:endCxn id="9" idx="0"/>
          </p:cNvCxnSpPr>
          <p:nvPr/>
        </p:nvCxnSpPr>
        <p:spPr>
          <a:xfrm>
            <a:off x="1576457" y="3357816"/>
            <a:ext cx="0" cy="1113246"/>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5" idx="0"/>
            <a:endCxn id="16" idx="1"/>
          </p:cNvCxnSpPr>
          <p:nvPr/>
        </p:nvCxnSpPr>
        <p:spPr>
          <a:xfrm rot="5400000" flipH="1" flipV="1">
            <a:off x="4919306" y="2669663"/>
            <a:ext cx="716060" cy="105977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15" idx="2"/>
            <a:endCxn id="18" idx="1"/>
          </p:cNvCxnSpPr>
          <p:nvPr/>
        </p:nvCxnSpPr>
        <p:spPr>
          <a:xfrm rot="16200000" flipH="1">
            <a:off x="4916768" y="4378146"/>
            <a:ext cx="730276" cy="1068919"/>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998629" y="5488241"/>
            <a:ext cx="1125716" cy="1223412"/>
          </a:xfrm>
          <a:prstGeom prst="rect">
            <a:avLst/>
          </a:prstGeom>
          <a:noFill/>
        </p:spPr>
        <p:txBody>
          <a:bodyPr wrap="square" rtlCol="0">
            <a:spAutoFit/>
          </a:bodyPr>
          <a:lstStyle/>
          <a:p>
            <a:r>
              <a:rPr lang="en-US" sz="1050" dirty="0"/>
              <a:t>{ </a:t>
            </a:r>
            <a:r>
              <a:rPr lang="en-US" sz="1050" b="1" dirty="0">
                <a:solidFill>
                  <a:srgbClr val="7030A0"/>
                </a:solidFill>
              </a:rPr>
              <a:t>SDK</a:t>
            </a:r>
            <a:r>
              <a:rPr lang="en-US" sz="1050" dirty="0"/>
              <a:t> – .NET C#, </a:t>
            </a:r>
          </a:p>
          <a:p>
            <a:r>
              <a:rPr lang="en-US" sz="1050" dirty="0"/>
              <a:t>  JS, C, JAVA, Python }</a:t>
            </a:r>
          </a:p>
          <a:p>
            <a:endParaRPr lang="en-US" sz="1050" dirty="0"/>
          </a:p>
          <a:p>
            <a:r>
              <a:rPr lang="en-US" sz="1050" dirty="0"/>
              <a:t>{ </a:t>
            </a:r>
            <a:r>
              <a:rPr lang="en-US" sz="1050" b="1" dirty="0">
                <a:solidFill>
                  <a:srgbClr val="7030A0"/>
                </a:solidFill>
              </a:rPr>
              <a:t>OS</a:t>
            </a:r>
            <a:r>
              <a:rPr lang="en-US" sz="1050" dirty="0"/>
              <a:t> - Win, Linux,     </a:t>
            </a:r>
          </a:p>
          <a:p>
            <a:r>
              <a:rPr lang="en-US" sz="1050" dirty="0"/>
              <a:t>  RTOS, MBED }</a:t>
            </a:r>
          </a:p>
          <a:p>
            <a:endParaRPr lang="en-US" sz="1050" dirty="0"/>
          </a:p>
        </p:txBody>
      </p:sp>
      <p:cxnSp>
        <p:nvCxnSpPr>
          <p:cNvPr id="104" name="Elbow Connector 103"/>
          <p:cNvCxnSpPr>
            <a:stCxn id="5" idx="0"/>
          </p:cNvCxnSpPr>
          <p:nvPr/>
        </p:nvCxnSpPr>
        <p:spPr>
          <a:xfrm rot="16200000" flipH="1">
            <a:off x="2782240" y="1818146"/>
            <a:ext cx="515603" cy="2927169"/>
          </a:xfrm>
          <a:prstGeom prst="bentConnector4">
            <a:avLst>
              <a:gd name="adj1" fmla="val -44330"/>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 idx="2"/>
          </p:cNvCxnSpPr>
          <p:nvPr/>
        </p:nvCxnSpPr>
        <p:spPr>
          <a:xfrm rot="5400000" flipH="1" flipV="1">
            <a:off x="2819804" y="3315014"/>
            <a:ext cx="431333" cy="2918028"/>
          </a:xfrm>
          <a:prstGeom prst="bentConnector4">
            <a:avLst>
              <a:gd name="adj1" fmla="val -52991"/>
              <a:gd name="adj2" fmla="val 9997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062511" y="1329729"/>
            <a:ext cx="1389714" cy="938719"/>
          </a:xfrm>
          <a:prstGeom prst="rect">
            <a:avLst/>
          </a:prstGeom>
          <a:solidFill>
            <a:srgbClr val="7030A0"/>
          </a:solidFill>
        </p:spPr>
        <p:txBody>
          <a:bodyPr wrap="square" rtlCol="0">
            <a:spAutoFit/>
          </a:bodyPr>
          <a:lstStyle/>
          <a:p>
            <a:r>
              <a:rPr lang="en-US" sz="1100" b="1" dirty="0">
                <a:solidFill>
                  <a:schemeClr val="bg1"/>
                </a:solidFill>
              </a:rPr>
              <a:t>D2C Ingestion</a:t>
            </a:r>
          </a:p>
          <a:p>
            <a:r>
              <a:rPr lang="en-US" sz="1100" b="1" dirty="0">
                <a:solidFill>
                  <a:schemeClr val="bg1"/>
                </a:solidFill>
              </a:rPr>
              <a:t>C2D Messaging</a:t>
            </a:r>
          </a:p>
          <a:p>
            <a:r>
              <a:rPr lang="en-US" sz="1100" b="1" dirty="0">
                <a:solidFill>
                  <a:schemeClr val="bg1"/>
                </a:solidFill>
              </a:rPr>
              <a:t>Device Registry</a:t>
            </a:r>
          </a:p>
          <a:p>
            <a:r>
              <a:rPr lang="en-US" sz="1100" b="1" dirty="0">
                <a:solidFill>
                  <a:schemeClr val="bg1"/>
                </a:solidFill>
              </a:rPr>
              <a:t>Device Identity</a:t>
            </a:r>
          </a:p>
          <a:p>
            <a:r>
              <a:rPr lang="en-US" sz="1100" b="1" dirty="0">
                <a:solidFill>
                  <a:schemeClr val="bg1"/>
                </a:solidFill>
              </a:rPr>
              <a:t>Device Provisioning</a:t>
            </a:r>
          </a:p>
        </p:txBody>
      </p:sp>
      <p:sp>
        <p:nvSpPr>
          <p:cNvPr id="111" name="TextBox 110"/>
          <p:cNvSpPr txBox="1"/>
          <p:nvPr/>
        </p:nvSpPr>
        <p:spPr>
          <a:xfrm>
            <a:off x="2518138" y="5202873"/>
            <a:ext cx="2440370" cy="249264"/>
          </a:xfrm>
          <a:prstGeom prst="rect">
            <a:avLst/>
          </a:prstGeom>
          <a:noFill/>
        </p:spPr>
        <p:txBody>
          <a:bodyPr wrap="square" rtlCol="0">
            <a:spAutoFit/>
          </a:bodyPr>
          <a:lstStyle/>
          <a:p>
            <a:r>
              <a:rPr lang="en-US" sz="1000" dirty="0"/>
              <a:t>AMQP, HTTPS, MQTT</a:t>
            </a:r>
          </a:p>
        </p:txBody>
      </p:sp>
      <p:sp>
        <p:nvSpPr>
          <p:cNvPr id="132" name="TextBox 131"/>
          <p:cNvSpPr txBox="1"/>
          <p:nvPr/>
        </p:nvSpPr>
        <p:spPr>
          <a:xfrm>
            <a:off x="4023650" y="896132"/>
            <a:ext cx="7959458" cy="312029"/>
          </a:xfrm>
          <a:prstGeom prst="rect">
            <a:avLst/>
          </a:prstGeom>
          <a:solidFill>
            <a:schemeClr val="tx1"/>
          </a:solidFill>
        </p:spPr>
        <p:txBody>
          <a:bodyPr wrap="square" rtlCol="0">
            <a:spAutoFit/>
          </a:bodyPr>
          <a:lstStyle/>
          <a:p>
            <a:r>
              <a:rPr lang="en-US" sz="1400" b="1" dirty="0">
                <a:solidFill>
                  <a:schemeClr val="bg1"/>
                </a:solidFill>
              </a:rPr>
              <a:t>Azure</a:t>
            </a:r>
          </a:p>
        </p:txBody>
      </p:sp>
      <p:sp>
        <p:nvSpPr>
          <p:cNvPr id="139" name="TextBox 138"/>
          <p:cNvSpPr txBox="1"/>
          <p:nvPr/>
        </p:nvSpPr>
        <p:spPr>
          <a:xfrm>
            <a:off x="842356" y="904531"/>
            <a:ext cx="1468200" cy="307777"/>
          </a:xfrm>
          <a:prstGeom prst="rect">
            <a:avLst/>
          </a:prstGeom>
          <a:solidFill>
            <a:schemeClr val="bg1">
              <a:lumMod val="75000"/>
            </a:schemeClr>
          </a:solidFill>
        </p:spPr>
        <p:txBody>
          <a:bodyPr wrap="square" rtlCol="0">
            <a:spAutoFit/>
          </a:bodyPr>
          <a:lstStyle/>
          <a:p>
            <a:r>
              <a:rPr lang="en-US" sz="1400" b="1" dirty="0">
                <a:solidFill>
                  <a:schemeClr val="bg1"/>
                </a:solidFill>
              </a:rPr>
              <a:t>On-</a:t>
            </a:r>
            <a:r>
              <a:rPr lang="en-US" sz="1400" b="1" dirty="0" err="1">
                <a:solidFill>
                  <a:schemeClr val="bg1"/>
                </a:solidFill>
              </a:rPr>
              <a:t>Prem</a:t>
            </a:r>
            <a:r>
              <a:rPr lang="en-US" sz="1400" b="1" dirty="0">
                <a:solidFill>
                  <a:schemeClr val="bg1"/>
                </a:solidFill>
              </a:rPr>
              <a:t> / Field</a:t>
            </a:r>
          </a:p>
        </p:txBody>
      </p:sp>
      <p:sp>
        <p:nvSpPr>
          <p:cNvPr id="140" name="TextBox 139"/>
          <p:cNvSpPr txBox="1"/>
          <p:nvPr/>
        </p:nvSpPr>
        <p:spPr>
          <a:xfrm>
            <a:off x="2437760" y="897371"/>
            <a:ext cx="1468200" cy="307777"/>
          </a:xfrm>
          <a:prstGeom prst="rect">
            <a:avLst/>
          </a:prstGeom>
          <a:solidFill>
            <a:schemeClr val="tx1">
              <a:lumMod val="65000"/>
              <a:lumOff val="35000"/>
            </a:schemeClr>
          </a:solidFill>
        </p:spPr>
        <p:txBody>
          <a:bodyPr wrap="square" rtlCol="0">
            <a:spAutoFit/>
          </a:bodyPr>
          <a:lstStyle/>
          <a:p>
            <a:r>
              <a:rPr lang="en-US" sz="1400" b="1" dirty="0">
                <a:solidFill>
                  <a:schemeClr val="bg1"/>
                </a:solidFill>
              </a:rPr>
              <a:t>On-</a:t>
            </a:r>
            <a:r>
              <a:rPr lang="en-US" sz="1400" b="1" dirty="0" err="1">
                <a:solidFill>
                  <a:schemeClr val="bg1"/>
                </a:solidFill>
              </a:rPr>
              <a:t>Prem</a:t>
            </a:r>
            <a:r>
              <a:rPr lang="en-US" sz="1400" b="1" dirty="0">
                <a:solidFill>
                  <a:schemeClr val="bg1"/>
                </a:solidFill>
              </a:rPr>
              <a:t> / Azure</a:t>
            </a:r>
          </a:p>
        </p:txBody>
      </p:sp>
      <p:sp>
        <p:nvSpPr>
          <p:cNvPr id="141" name="Rectangle 140"/>
          <p:cNvSpPr/>
          <p:nvPr/>
        </p:nvSpPr>
        <p:spPr>
          <a:xfrm>
            <a:off x="10666521" y="3768609"/>
            <a:ext cx="1141315" cy="331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Web Apps</a:t>
            </a:r>
          </a:p>
        </p:txBody>
      </p:sp>
      <p:sp>
        <p:nvSpPr>
          <p:cNvPr id="142" name="Rectangle 141"/>
          <p:cNvSpPr/>
          <p:nvPr/>
        </p:nvSpPr>
        <p:spPr>
          <a:xfrm>
            <a:off x="10666520" y="4171968"/>
            <a:ext cx="1141315" cy="3319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Mobile Apps</a:t>
            </a:r>
          </a:p>
        </p:txBody>
      </p:sp>
      <p:sp>
        <p:nvSpPr>
          <p:cNvPr id="143" name="TextBox 142"/>
          <p:cNvSpPr txBox="1"/>
          <p:nvPr/>
        </p:nvSpPr>
        <p:spPr>
          <a:xfrm>
            <a:off x="962060" y="6476061"/>
            <a:ext cx="2440370" cy="249264"/>
          </a:xfrm>
          <a:prstGeom prst="rect">
            <a:avLst/>
          </a:prstGeom>
          <a:noFill/>
        </p:spPr>
        <p:txBody>
          <a:bodyPr wrap="square" rtlCol="0">
            <a:spAutoFit/>
          </a:bodyPr>
          <a:lstStyle/>
          <a:p>
            <a:r>
              <a:rPr lang="en-US" sz="1000" dirty="0"/>
              <a:t>Key </a:t>
            </a:r>
            <a:r>
              <a:rPr lang="en-US" sz="1000" dirty="0" err="1"/>
              <a:t>IoT</a:t>
            </a:r>
            <a:r>
              <a:rPr lang="en-US" sz="1000" dirty="0"/>
              <a:t> Capabilities and Technologies</a:t>
            </a:r>
          </a:p>
        </p:txBody>
      </p:sp>
      <p:sp>
        <p:nvSpPr>
          <p:cNvPr id="144" name="Rectangle 143"/>
          <p:cNvSpPr/>
          <p:nvPr/>
        </p:nvSpPr>
        <p:spPr>
          <a:xfrm>
            <a:off x="838946" y="6528425"/>
            <a:ext cx="146284" cy="14145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45" name="TextBox 144"/>
          <p:cNvSpPr txBox="1"/>
          <p:nvPr/>
        </p:nvSpPr>
        <p:spPr>
          <a:xfrm>
            <a:off x="4830859" y="2855524"/>
            <a:ext cx="2440370" cy="249264"/>
          </a:xfrm>
          <a:prstGeom prst="rect">
            <a:avLst/>
          </a:prstGeom>
          <a:noFill/>
        </p:spPr>
        <p:txBody>
          <a:bodyPr wrap="square" rtlCol="0">
            <a:spAutoFit/>
          </a:bodyPr>
          <a:lstStyle/>
          <a:p>
            <a:r>
              <a:rPr lang="en-US" sz="1000" dirty="0"/>
              <a:t>AMQP</a:t>
            </a:r>
          </a:p>
        </p:txBody>
      </p:sp>
      <p:sp>
        <p:nvSpPr>
          <p:cNvPr id="146" name="TextBox 145"/>
          <p:cNvSpPr txBox="1"/>
          <p:nvPr/>
        </p:nvSpPr>
        <p:spPr>
          <a:xfrm>
            <a:off x="4880771" y="5312126"/>
            <a:ext cx="2440370" cy="249264"/>
          </a:xfrm>
          <a:prstGeom prst="rect">
            <a:avLst/>
          </a:prstGeom>
          <a:noFill/>
        </p:spPr>
        <p:txBody>
          <a:bodyPr wrap="square" rtlCol="0">
            <a:spAutoFit/>
          </a:bodyPr>
          <a:lstStyle/>
          <a:p>
            <a:r>
              <a:rPr lang="en-US" sz="1000" dirty="0"/>
              <a:t>AMQP</a:t>
            </a:r>
          </a:p>
        </p:txBody>
      </p:sp>
      <p:sp>
        <p:nvSpPr>
          <p:cNvPr id="153" name="TextBox 152"/>
          <p:cNvSpPr txBox="1"/>
          <p:nvPr/>
        </p:nvSpPr>
        <p:spPr>
          <a:xfrm>
            <a:off x="5644942" y="1337331"/>
            <a:ext cx="1424748" cy="261610"/>
          </a:xfrm>
          <a:prstGeom prst="rect">
            <a:avLst/>
          </a:prstGeom>
          <a:solidFill>
            <a:srgbClr val="7030A0"/>
          </a:solidFill>
        </p:spPr>
        <p:txBody>
          <a:bodyPr wrap="square" rtlCol="0">
            <a:spAutoFit/>
          </a:bodyPr>
          <a:lstStyle/>
          <a:p>
            <a:r>
              <a:rPr lang="en-US" sz="1100" b="1" dirty="0">
                <a:solidFill>
                  <a:schemeClr val="bg1"/>
                </a:solidFill>
              </a:rPr>
              <a:t>Real-time Processing</a:t>
            </a:r>
          </a:p>
        </p:txBody>
      </p:sp>
      <p:sp>
        <p:nvSpPr>
          <p:cNvPr id="154" name="TextBox 153"/>
          <p:cNvSpPr txBox="1"/>
          <p:nvPr/>
        </p:nvSpPr>
        <p:spPr>
          <a:xfrm>
            <a:off x="2470159" y="1337333"/>
            <a:ext cx="1389714" cy="264972"/>
          </a:xfrm>
          <a:prstGeom prst="rect">
            <a:avLst/>
          </a:prstGeom>
          <a:solidFill>
            <a:srgbClr val="7030A0"/>
          </a:solidFill>
        </p:spPr>
        <p:txBody>
          <a:bodyPr wrap="square" rtlCol="0">
            <a:spAutoFit/>
          </a:bodyPr>
          <a:lstStyle/>
          <a:p>
            <a:r>
              <a:rPr lang="en-US" sz="1100" b="1" dirty="0">
                <a:solidFill>
                  <a:schemeClr val="bg1"/>
                </a:solidFill>
              </a:rPr>
              <a:t>Protocol Bridge</a:t>
            </a:r>
          </a:p>
        </p:txBody>
      </p:sp>
      <p:sp>
        <p:nvSpPr>
          <p:cNvPr id="155" name="TextBox 154"/>
          <p:cNvSpPr txBox="1"/>
          <p:nvPr/>
        </p:nvSpPr>
        <p:spPr>
          <a:xfrm>
            <a:off x="878966" y="1345913"/>
            <a:ext cx="1389714" cy="261610"/>
          </a:xfrm>
          <a:prstGeom prst="rect">
            <a:avLst/>
          </a:prstGeom>
          <a:solidFill>
            <a:srgbClr val="7030A0"/>
          </a:solidFill>
        </p:spPr>
        <p:txBody>
          <a:bodyPr wrap="square" rtlCol="0">
            <a:spAutoFit/>
          </a:bodyPr>
          <a:lstStyle/>
          <a:p>
            <a:r>
              <a:rPr lang="en-US" sz="1100" b="1" dirty="0">
                <a:solidFill>
                  <a:schemeClr val="bg1"/>
                </a:solidFill>
              </a:rPr>
              <a:t>Client Connectivity</a:t>
            </a:r>
          </a:p>
        </p:txBody>
      </p:sp>
      <p:sp>
        <p:nvSpPr>
          <p:cNvPr id="156" name="TextBox 155"/>
          <p:cNvSpPr txBox="1"/>
          <p:nvPr/>
        </p:nvSpPr>
        <p:spPr>
          <a:xfrm>
            <a:off x="7273105" y="1345914"/>
            <a:ext cx="1389714" cy="610274"/>
          </a:xfrm>
          <a:prstGeom prst="rect">
            <a:avLst/>
          </a:prstGeom>
          <a:solidFill>
            <a:srgbClr val="7030A0"/>
          </a:solidFill>
        </p:spPr>
        <p:txBody>
          <a:bodyPr wrap="square" rtlCol="0">
            <a:spAutoFit/>
          </a:bodyPr>
          <a:lstStyle/>
          <a:p>
            <a:r>
              <a:rPr lang="en-US" sz="1100" b="1" dirty="0">
                <a:solidFill>
                  <a:schemeClr val="bg1"/>
                </a:solidFill>
              </a:rPr>
              <a:t>Storage</a:t>
            </a:r>
          </a:p>
          <a:p>
            <a:r>
              <a:rPr lang="en-US" sz="1100" b="1" dirty="0">
                <a:solidFill>
                  <a:schemeClr val="bg1"/>
                </a:solidFill>
              </a:rPr>
              <a:t>Event Ingestion</a:t>
            </a:r>
          </a:p>
          <a:p>
            <a:r>
              <a:rPr lang="en-US" sz="1100" b="1" dirty="0">
                <a:solidFill>
                  <a:schemeClr val="bg1"/>
                </a:solidFill>
              </a:rPr>
              <a:t>Data Analytics</a:t>
            </a:r>
          </a:p>
        </p:txBody>
      </p:sp>
      <p:sp>
        <p:nvSpPr>
          <p:cNvPr id="157" name="TextBox 156"/>
          <p:cNvSpPr txBox="1"/>
          <p:nvPr/>
        </p:nvSpPr>
        <p:spPr>
          <a:xfrm>
            <a:off x="8884520" y="1338669"/>
            <a:ext cx="1441444" cy="430887"/>
          </a:xfrm>
          <a:prstGeom prst="rect">
            <a:avLst/>
          </a:prstGeom>
          <a:solidFill>
            <a:srgbClr val="7030A0"/>
          </a:solidFill>
        </p:spPr>
        <p:txBody>
          <a:bodyPr wrap="square" rtlCol="0">
            <a:spAutoFit/>
          </a:bodyPr>
          <a:lstStyle/>
          <a:p>
            <a:r>
              <a:rPr lang="en-US" sz="1100" b="1" dirty="0">
                <a:solidFill>
                  <a:schemeClr val="bg1"/>
                </a:solidFill>
              </a:rPr>
              <a:t>Predictive Analytics</a:t>
            </a:r>
          </a:p>
          <a:p>
            <a:r>
              <a:rPr lang="en-US" sz="1100" b="1" dirty="0">
                <a:solidFill>
                  <a:schemeClr val="bg1"/>
                </a:solidFill>
              </a:rPr>
              <a:t>Dashboards</a:t>
            </a:r>
          </a:p>
        </p:txBody>
      </p:sp>
      <p:sp>
        <p:nvSpPr>
          <p:cNvPr id="158" name="TextBox 157"/>
          <p:cNvSpPr txBox="1"/>
          <p:nvPr/>
        </p:nvSpPr>
        <p:spPr>
          <a:xfrm>
            <a:off x="10564414" y="1342622"/>
            <a:ext cx="1389714" cy="261610"/>
          </a:xfrm>
          <a:prstGeom prst="rect">
            <a:avLst/>
          </a:prstGeom>
          <a:solidFill>
            <a:srgbClr val="7030A0"/>
          </a:solidFill>
        </p:spPr>
        <p:txBody>
          <a:bodyPr wrap="square" rtlCol="0">
            <a:spAutoFit/>
          </a:bodyPr>
          <a:lstStyle/>
          <a:p>
            <a:r>
              <a:rPr lang="en-US" sz="1100" b="1" dirty="0">
                <a:solidFill>
                  <a:schemeClr val="bg1"/>
                </a:solidFill>
              </a:rPr>
              <a:t>Process Automation</a:t>
            </a:r>
          </a:p>
        </p:txBody>
      </p:sp>
      <p:sp>
        <p:nvSpPr>
          <p:cNvPr id="159" name="TextBox 158"/>
          <p:cNvSpPr txBox="1"/>
          <p:nvPr/>
        </p:nvSpPr>
        <p:spPr>
          <a:xfrm>
            <a:off x="2512454" y="2813723"/>
            <a:ext cx="2440370" cy="249264"/>
          </a:xfrm>
          <a:prstGeom prst="rect">
            <a:avLst/>
          </a:prstGeom>
          <a:noFill/>
        </p:spPr>
        <p:txBody>
          <a:bodyPr wrap="square" rtlCol="0">
            <a:spAutoFit/>
          </a:bodyPr>
          <a:lstStyle/>
          <a:p>
            <a:r>
              <a:rPr lang="en-US" sz="1000" dirty="0"/>
              <a:t>AMQP, HTTPS, MQTT</a:t>
            </a:r>
          </a:p>
        </p:txBody>
      </p:sp>
      <p:sp>
        <p:nvSpPr>
          <p:cNvPr id="3" name="矩形: 圓角 2"/>
          <p:cNvSpPr/>
          <p:nvPr/>
        </p:nvSpPr>
        <p:spPr>
          <a:xfrm>
            <a:off x="7351014" y="4230701"/>
            <a:ext cx="1315296" cy="1509408"/>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圓角 52"/>
          <p:cNvSpPr/>
          <p:nvPr/>
        </p:nvSpPr>
        <p:spPr>
          <a:xfrm>
            <a:off x="8996516" y="3246164"/>
            <a:ext cx="1260928" cy="2012680"/>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圓角 53"/>
          <p:cNvSpPr/>
          <p:nvPr/>
        </p:nvSpPr>
        <p:spPr>
          <a:xfrm>
            <a:off x="10649092" y="4547466"/>
            <a:ext cx="1194919" cy="491585"/>
          </a:xfrm>
          <a:prstGeom prst="round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66410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1"/>
          <p:cNvSpPr>
            <a:spLocks noGrp="1"/>
          </p:cNvSpPr>
          <p:nvPr>
            <p:ph type="title"/>
          </p:nvPr>
        </p:nvSpPr>
        <p:spPr>
          <a:xfrm>
            <a:off x="269241" y="289957"/>
            <a:ext cx="11655840" cy="899537"/>
          </a:xfrm>
        </p:spPr>
        <p:txBody>
          <a:bodyPr>
            <a:normAutofit fontScale="90000"/>
          </a:bodyPr>
          <a:lstStyle/>
          <a:p>
            <a:r>
              <a:rPr lang="en-US" dirty="0"/>
              <a:t>Azure IoT </a:t>
            </a:r>
            <a:r>
              <a:rPr lang="zh-CN" altLang="en-US" dirty="0">
                <a:latin typeface="华文细黑" panose="02010600040101010101" pitchFamily="2" charset="-122"/>
                <a:ea typeface="华文细黑" panose="02010600040101010101" pitchFamily="2" charset="-122"/>
              </a:rPr>
              <a:t>服务</a:t>
            </a:r>
            <a:br>
              <a:rPr lang="en-US" dirty="0"/>
            </a:br>
            <a:endParaRPr lang="en-US" sz="3529" dirty="0"/>
          </a:p>
        </p:txBody>
      </p:sp>
      <p:graphicFrame>
        <p:nvGraphicFramePr>
          <p:cNvPr id="32" name="Table 31"/>
          <p:cNvGraphicFramePr>
            <a:graphicFrameLocks noGrp="1"/>
          </p:cNvGraphicFramePr>
          <p:nvPr>
            <p:extLst/>
          </p:nvPr>
        </p:nvGraphicFramePr>
        <p:xfrm>
          <a:off x="706818" y="1785555"/>
          <a:ext cx="10778366" cy="4709898"/>
        </p:xfrm>
        <a:graphic>
          <a:graphicData uri="http://schemas.openxmlformats.org/drawingml/2006/table">
            <a:tbl>
              <a:tblPr firstRow="1" bandRow="1">
                <a:tableStyleId>{5C22544A-7EE6-4342-B048-85BDC9FD1C3A}</a:tableStyleId>
              </a:tblPr>
              <a:tblGrid>
                <a:gridCol w="1507270">
                  <a:extLst>
                    <a:ext uri="{9D8B030D-6E8A-4147-A177-3AD203B41FA5}">
                      <a16:colId xmlns:a16="http://schemas.microsoft.com/office/drawing/2014/main" val="20000"/>
                    </a:ext>
                  </a:extLst>
                </a:gridCol>
                <a:gridCol w="2317774">
                  <a:extLst>
                    <a:ext uri="{9D8B030D-6E8A-4147-A177-3AD203B41FA5}">
                      <a16:colId xmlns:a16="http://schemas.microsoft.com/office/drawing/2014/main" val="20001"/>
                    </a:ext>
                  </a:extLst>
                </a:gridCol>
                <a:gridCol w="2317774">
                  <a:extLst>
                    <a:ext uri="{9D8B030D-6E8A-4147-A177-3AD203B41FA5}">
                      <a16:colId xmlns:a16="http://schemas.microsoft.com/office/drawing/2014/main" val="20002"/>
                    </a:ext>
                  </a:extLst>
                </a:gridCol>
                <a:gridCol w="2317774">
                  <a:extLst>
                    <a:ext uri="{9D8B030D-6E8A-4147-A177-3AD203B41FA5}">
                      <a16:colId xmlns:a16="http://schemas.microsoft.com/office/drawing/2014/main" val="20003"/>
                    </a:ext>
                  </a:extLst>
                </a:gridCol>
                <a:gridCol w="2317774">
                  <a:extLst>
                    <a:ext uri="{9D8B030D-6E8A-4147-A177-3AD203B41FA5}">
                      <a16:colId xmlns:a16="http://schemas.microsoft.com/office/drawing/2014/main" val="20004"/>
                    </a:ext>
                  </a:extLst>
                </a:gridCol>
              </a:tblGrid>
              <a:tr h="470127">
                <a:tc>
                  <a:txBody>
                    <a:bodyPr/>
                    <a:lstStyle/>
                    <a:p>
                      <a:r>
                        <a:rPr lang="zh-CN" altLang="en-US" sz="1600" b="0" dirty="0">
                          <a:solidFill>
                            <a:schemeClr val="tx1"/>
                          </a:solidFill>
                          <a:latin typeface="Segoe UI Semibold" panose="020B0702040204020203" pitchFamily="34" charset="0"/>
                        </a:rPr>
                        <a:t>设备</a:t>
                      </a:r>
                      <a:endParaRPr lang="en-US" sz="1600" b="0" dirty="0">
                        <a:solidFill>
                          <a:schemeClr val="tx1"/>
                        </a:solidFill>
                        <a:latin typeface="Segoe UI Semibold" panose="020B0702040204020203" pitchFamily="34" charset="0"/>
                      </a:endParaRPr>
                    </a:p>
                  </a:txBody>
                  <a:tcPr marL="84471" marR="84471" marT="42236" marB="42236"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zh-CN" altLang="en-US" sz="1600" b="0" baseline="0" dirty="0">
                          <a:solidFill>
                            <a:schemeClr val="tx1"/>
                          </a:solidFill>
                          <a:latin typeface="Segoe UI Semibold" panose="020B0702040204020203" pitchFamily="34" charset="0"/>
                        </a:rPr>
                        <a:t>连接</a:t>
                      </a:r>
                      <a:endParaRPr lang="en-GB" sz="1600" b="0" dirty="0">
                        <a:solidFill>
                          <a:schemeClr val="tx1"/>
                        </a:solidFill>
                        <a:latin typeface="Segoe UI Semibold" panose="020B0702040204020203" pitchFamily="34" charset="0"/>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zh-CN" altLang="en-US" sz="1600" b="0" dirty="0">
                          <a:solidFill>
                            <a:schemeClr val="tx1"/>
                          </a:solidFill>
                          <a:latin typeface="Segoe UI Semibold" panose="020B0702040204020203" pitchFamily="34" charset="0"/>
                        </a:rPr>
                        <a:t>存储</a:t>
                      </a:r>
                      <a:endParaRPr lang="en-US" sz="1600" b="0" dirty="0">
                        <a:solidFill>
                          <a:schemeClr val="tx1"/>
                        </a:solidFill>
                        <a:latin typeface="Segoe UI Semibold" panose="020B0702040204020203" pitchFamily="34" charset="0"/>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zh-CN" altLang="en-US" sz="1600" b="0" dirty="0">
                          <a:solidFill>
                            <a:schemeClr val="tx1"/>
                          </a:solidFill>
                          <a:latin typeface="Segoe UI Semibold" panose="020B0702040204020203" pitchFamily="34" charset="0"/>
                        </a:rPr>
                        <a:t>分析</a:t>
                      </a:r>
                      <a:endParaRPr lang="en-US" sz="1600" b="0" dirty="0">
                        <a:solidFill>
                          <a:schemeClr val="tx1"/>
                        </a:solidFill>
                        <a:latin typeface="Segoe UI Semibold" panose="020B0702040204020203" pitchFamily="34" charset="0"/>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Segoe UI Semibold" panose="020B0702040204020203" pitchFamily="34" charset="0"/>
                          <a:ea typeface="+mn-ea"/>
                          <a:cs typeface="+mn-cs"/>
                        </a:rPr>
                        <a:t>展现</a:t>
                      </a:r>
                      <a:endParaRPr lang="en-GB" sz="1600" b="0" kern="1200" dirty="0">
                        <a:solidFill>
                          <a:schemeClr val="tx1"/>
                        </a:solidFill>
                        <a:latin typeface="Segoe UI Semibold" panose="020B0702040204020203" pitchFamily="34" charset="0"/>
                        <a:ea typeface="+mn-ea"/>
                        <a:cs typeface="+mn-cs"/>
                      </a:endParaRPr>
                    </a:p>
                  </a:txBody>
                  <a:tcPr marL="84471" marR="84471"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Event Hubs </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SQL Database</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Machine Learning</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App</a:t>
                      </a:r>
                      <a:r>
                        <a:rPr lang="en-US" sz="1600" kern="0" baseline="0" dirty="0">
                          <a:solidFill>
                            <a:srgbClr val="FFFFFF"/>
                          </a:solidFill>
                        </a:rPr>
                        <a:t> Service</a:t>
                      </a:r>
                      <a:endParaRPr lang="en-US" sz="1600" kern="0" dirty="0">
                        <a:solidFill>
                          <a:srgbClr val="FFFFFF"/>
                        </a:solidFill>
                      </a:endParaRP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1"/>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Service Bus</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Table/Blob Storage</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Stream Analytics</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Power BI</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2"/>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endParaRPr lang="en-US" sz="1600" dirty="0">
                        <a:solidFill>
                          <a:schemeClr val="bg1"/>
                        </a:solidFill>
                      </a:endParaRP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DocumentDB</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HDInsight</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Notification Hubs</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3"/>
                  </a:ext>
                </a:extLst>
              </a:tr>
              <a:tr h="938967">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a:solidFill>
                          <a:schemeClr val="bg1"/>
                        </a:solidFill>
                      </a:endParaRP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External Data Sources</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Data Factory</a:t>
                      </a:r>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Mobile Services</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4"/>
                  </a:ext>
                </a:extLst>
              </a:tr>
              <a:tr h="825201">
                <a:tc>
                  <a:txBody>
                    <a:bodyPr/>
                    <a:lstStyle/>
                    <a:p>
                      <a:endParaRPr lang="en-US" sz="1200" dirty="0"/>
                    </a:p>
                  </a:txBody>
                  <a:tcPr marL="506832" marR="84471" marT="42236" marB="42236">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44721" marR="42236" marT="42236" marB="42236"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a:solidFill>
                            <a:srgbClr val="FFFFFF"/>
                          </a:solidFill>
                        </a:rPr>
                        <a:t>BizTalk Services</a:t>
                      </a:r>
                    </a:p>
                  </a:txBody>
                  <a:tcPr marL="844721" marR="42236" marT="42236" marB="42236"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val="10005"/>
                  </a:ext>
                </a:extLst>
              </a:tr>
            </a:tbl>
          </a:graphicData>
        </a:graphic>
      </p:graphicFrame>
      <p:grpSp>
        <p:nvGrpSpPr>
          <p:cNvPr id="33" name="Group 32"/>
          <p:cNvGrpSpPr>
            <a:grpSpLocks noChangeAspect="1"/>
          </p:cNvGrpSpPr>
          <p:nvPr/>
        </p:nvGrpSpPr>
        <p:grpSpPr>
          <a:xfrm>
            <a:off x="960832" y="2497516"/>
            <a:ext cx="840424" cy="606971"/>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073">
                  <a:defRPr/>
                </a:pPr>
                <a:endParaRPr lang="en-US" sz="882" kern="0" dirty="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073">
                  <a:defRPr/>
                </a:pPr>
                <a:endParaRPr lang="en-US" sz="882" kern="0" dirty="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85073">
                  <a:defRPr/>
                </a:pPr>
                <a:endParaRPr lang="en-US" sz="882" kern="0" dirty="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7200" tIns="33599" rIns="67200" bIns="33599" numCol="1" rtlCol="0" anchor="ctr" anchorCtr="0" compatLnSpc="1">
              <a:prstTxWarp prst="textNoShape">
                <a:avLst/>
              </a:prstTxWarp>
            </a:bodyPr>
            <a:lstStyle/>
            <a:p>
              <a:pPr algn="ctr" defTabSz="604414">
                <a:defRPr/>
              </a:pPr>
              <a:endParaRPr lang="en-US" sz="1323"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5880" tIns="32940" rIns="65880" bIns="32940" numCol="1" rtlCol="0" anchor="ctr" anchorCtr="0" compatLnSpc="1">
              <a:prstTxWarp prst="textNoShape">
                <a:avLst/>
              </a:prstTxWarp>
            </a:bodyPr>
            <a:lstStyle/>
            <a:p>
              <a:pPr algn="ctr" defTabSz="658129" fontAlgn="base">
                <a:spcBef>
                  <a:spcPct val="0"/>
                </a:spcBef>
                <a:spcAft>
                  <a:spcPct val="0"/>
                </a:spcAft>
                <a:defRPr/>
              </a:pPr>
              <a:endParaRPr lang="en-US" sz="1250" kern="0" dirty="0">
                <a:solidFill>
                  <a:srgbClr val="000000"/>
                </a:solidFill>
              </a:endParaRPr>
            </a:p>
          </p:txBody>
        </p:sp>
      </p:grpSp>
      <p:grpSp>
        <p:nvGrpSpPr>
          <p:cNvPr id="43" name="Group 42"/>
          <p:cNvGrpSpPr>
            <a:grpSpLocks noChangeAspect="1"/>
          </p:cNvGrpSpPr>
          <p:nvPr/>
        </p:nvGrpSpPr>
        <p:grpSpPr>
          <a:xfrm>
            <a:off x="1088991" y="3404343"/>
            <a:ext cx="681729" cy="506437"/>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7203" tIns="33601" rIns="67203" bIns="33601" numCol="1" anchor="t" anchorCtr="0" compatLnSpc="1">
              <a:prstTxWarp prst="textNoShape">
                <a:avLst/>
              </a:prstTxWarp>
            </a:bodyPr>
            <a:lstStyle/>
            <a:p>
              <a:pPr algn="ctr" defTabSz="685073">
                <a:defRPr/>
              </a:pPr>
              <a:endParaRPr lang="en-US" sz="1323"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5" fontAlgn="base">
                <a:spcBef>
                  <a:spcPct val="0"/>
                </a:spcBef>
                <a:spcAft>
                  <a:spcPct val="0"/>
                </a:spcAft>
                <a:defRPr/>
              </a:pPr>
              <a:endParaRPr lang="en-US" sz="735" kern="0" dirty="0">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5882" tIns="32941" rIns="65882" bIns="32941" numCol="1" anchor="t" anchorCtr="0" compatLnSpc="1">
              <a:prstTxWarp prst="textNoShape">
                <a:avLst/>
              </a:prstTxWarp>
            </a:bodyPr>
            <a:lstStyle/>
            <a:p>
              <a:pPr algn="ctr" defTabSz="658346">
                <a:defRPr/>
              </a:pPr>
              <a:endParaRPr lang="en-US" sz="1250" kern="0" dirty="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03" tIns="33601" rIns="806439" bIns="33601" numCol="1" spcCol="0" rtlCol="0" fromWordArt="0" anchor="b" anchorCtr="0" forceAA="0" compatLnSpc="1">
              <a:prstTxWarp prst="textNoShape">
                <a:avLst/>
              </a:prstTxWarp>
              <a:noAutofit/>
            </a:bodyPr>
            <a:lstStyle/>
            <a:p>
              <a:pPr defTabSz="671355" fontAlgn="base">
                <a:spcBef>
                  <a:spcPct val="0"/>
                </a:spcBef>
                <a:spcAft>
                  <a:spcPct val="0"/>
                </a:spcAft>
                <a:defRPr/>
              </a:pPr>
              <a:endParaRPr lang="en-US" sz="1617" kern="0" spc="-37" dirty="0">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85046"/>
              <a:endParaRPr lang="en-US" sz="1544" dirty="0">
                <a:solidFill>
                  <a:srgbClr val="000000"/>
                </a:solidFill>
              </a:endParaRPr>
            </a:p>
          </p:txBody>
        </p:sp>
      </p:grpSp>
      <p:grpSp>
        <p:nvGrpSpPr>
          <p:cNvPr id="67" name="Group 66"/>
          <p:cNvGrpSpPr/>
          <p:nvPr/>
        </p:nvGrpSpPr>
        <p:grpSpPr>
          <a:xfrm>
            <a:off x="1405092" y="4178768"/>
            <a:ext cx="541425" cy="329081"/>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7203" tIns="33601" rIns="33601" bIns="67203" numCol="1" spcCol="0" rtlCol="0" fromWordArt="0" anchor="b" anchorCtr="0" forceAA="0" compatLnSpc="1">
              <a:prstTxWarp prst="textNoShape">
                <a:avLst/>
              </a:prstTxWarp>
              <a:noAutofit/>
            </a:bodyPr>
            <a:lstStyle/>
            <a:p>
              <a:pPr algn="ctr" defTabSz="671355" fontAlgn="base">
                <a:spcBef>
                  <a:spcPct val="0"/>
                </a:spcBef>
                <a:spcAft>
                  <a:spcPct val="0"/>
                </a:spcAft>
                <a:defRPr/>
              </a:pPr>
              <a:endParaRPr lang="en-US" sz="1323" kern="0" spc="-37" dirty="0">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0644" tIns="40322" rIns="40322" bIns="80644" numCol="1" spcCol="0" rtlCol="0" fromWordArt="0" anchor="b" anchorCtr="0" forceAA="0" compatLnSpc="1">
              <a:prstTxWarp prst="textNoShape">
                <a:avLst/>
              </a:prstTxWarp>
              <a:noAutofit/>
            </a:bodyPr>
            <a:lstStyle/>
            <a:p>
              <a:pPr algn="ctr" defTabSz="805626" fontAlgn="base">
                <a:spcBef>
                  <a:spcPct val="0"/>
                </a:spcBef>
                <a:spcAft>
                  <a:spcPct val="0"/>
                </a:spcAft>
                <a:defRPr/>
              </a:pPr>
              <a:endParaRPr lang="en-US" sz="1765" kern="0" spc="-44" dirty="0">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9626" y="4127211"/>
            <a:ext cx="470556" cy="470556"/>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45547" y="4182407"/>
            <a:ext cx="463145" cy="463145"/>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661063" y="2506682"/>
            <a:ext cx="415409" cy="43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647377" y="3397791"/>
            <a:ext cx="442786" cy="38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80393" y="4011739"/>
            <a:ext cx="776750" cy="776750"/>
          </a:xfrm>
          <a:prstGeom prst="rect">
            <a:avLst/>
          </a:prstGeom>
        </p:spPr>
      </p:pic>
      <p:sp>
        <p:nvSpPr>
          <p:cNvPr id="89" name="TextBox 88"/>
          <p:cNvSpPr txBox="1"/>
          <p:nvPr/>
        </p:nvSpPr>
        <p:spPr>
          <a:xfrm>
            <a:off x="4701454" y="4343309"/>
            <a:ext cx="357676" cy="230832"/>
          </a:xfrm>
          <a:prstGeom prst="rect">
            <a:avLst/>
          </a:prstGeom>
          <a:noFill/>
          <a:ln>
            <a:noFill/>
            <a:headEnd type="none" w="med" len="med"/>
            <a:tailEnd type="none" w="med" len="med"/>
          </a:ln>
        </p:spPr>
        <p:txBody>
          <a:bodyPr wrap="square" lIns="0" tIns="0" rIns="0" bIns="0" rtlCol="0">
            <a:spAutoFit/>
          </a:bodyPr>
          <a:lstStyle/>
          <a:p>
            <a:pPr algn="ctr" defTabSz="685607"/>
            <a:r>
              <a:rPr lang="en-US" sz="1500" spc="-29"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637198" y="5084310"/>
            <a:ext cx="463145" cy="463145"/>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51010" y="2345095"/>
            <a:ext cx="739031" cy="739031"/>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348003" y="2516800"/>
            <a:ext cx="421361" cy="41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422395" y="5095714"/>
            <a:ext cx="272575" cy="44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386942" y="4264110"/>
            <a:ext cx="366526" cy="36652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368344" y="3391817"/>
            <a:ext cx="385126" cy="373746"/>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6985479" y="5038990"/>
            <a:ext cx="470095" cy="470095"/>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41085" y="3390632"/>
            <a:ext cx="398782" cy="398782"/>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348002" y="5938639"/>
            <a:ext cx="478444" cy="478444"/>
          </a:xfrm>
          <a:prstGeom prst="rect">
            <a:avLst/>
          </a:prstGeom>
        </p:spPr>
      </p:pic>
      <p:pic>
        <p:nvPicPr>
          <p:cNvPr id="45" name="Picture 44"/>
          <p:cNvPicPr>
            <a:picLocks noChangeAspect="1"/>
          </p:cNvPicPr>
          <p:nvPr/>
        </p:nvPicPr>
        <p:blipFill>
          <a:blip r:embed="rId20"/>
          <a:stretch>
            <a:fillRect/>
          </a:stretch>
        </p:blipFill>
        <p:spPr>
          <a:xfrm>
            <a:off x="6960825" y="3286288"/>
            <a:ext cx="519404" cy="519404"/>
          </a:xfrm>
          <a:prstGeom prst="rect">
            <a:avLst/>
          </a:prstGeom>
        </p:spPr>
      </p:pic>
      <p:pic>
        <p:nvPicPr>
          <p:cNvPr id="46" name="Picture 45"/>
          <p:cNvPicPr>
            <a:picLocks noChangeAspect="1"/>
          </p:cNvPicPr>
          <p:nvPr/>
        </p:nvPicPr>
        <p:blipFill>
          <a:blip r:embed="rId21"/>
          <a:stretch>
            <a:fillRect/>
          </a:stretch>
        </p:blipFill>
        <p:spPr>
          <a:xfrm>
            <a:off x="2278591" y="2497517"/>
            <a:ext cx="546312" cy="546312"/>
          </a:xfrm>
          <a:prstGeom prst="rect">
            <a:avLst/>
          </a:prstGeom>
        </p:spPr>
      </p:pic>
      <p:pic>
        <p:nvPicPr>
          <p:cNvPr id="47" name="Picture 46"/>
          <p:cNvPicPr>
            <a:picLocks noChangeAspect="1"/>
          </p:cNvPicPr>
          <p:nvPr/>
        </p:nvPicPr>
        <p:blipFill>
          <a:blip r:embed="rId22"/>
          <a:stretch>
            <a:fillRect/>
          </a:stretch>
        </p:blipFill>
        <p:spPr>
          <a:xfrm>
            <a:off x="6921222" y="4051238"/>
            <a:ext cx="598607" cy="598607"/>
          </a:xfrm>
          <a:prstGeom prst="rect">
            <a:avLst/>
          </a:prstGeom>
        </p:spPr>
      </p:pic>
    </p:spTree>
    <p:extLst>
      <p:ext uri="{BB962C8B-B14F-4D97-AF65-F5344CB8AC3E}">
        <p14:creationId xmlns:p14="http://schemas.microsoft.com/office/powerpoint/2010/main" val="13649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508957" y="1172674"/>
            <a:ext cx="8435018" cy="1323439"/>
          </a:xfrm>
          <a:prstGeom prst="rect">
            <a:avLst/>
          </a:prstGeom>
          <a:noFill/>
        </p:spPr>
        <p:txBody>
          <a:bodyPr wrap="square" rtlCol="0">
            <a:spAutoFit/>
          </a:bodyPr>
          <a:lstStyle/>
          <a:p>
            <a:r>
              <a:rPr lang="it-IT" sz="4000" dirty="0"/>
              <a:t>IoT Hub : the Azure IoT Cloud Gateway</a:t>
            </a:r>
          </a:p>
          <a:p>
            <a:endParaRPr lang="it-IT" sz="4000" dirty="0"/>
          </a:p>
        </p:txBody>
      </p:sp>
      <p:sp>
        <p:nvSpPr>
          <p:cNvPr id="4" name="device"/>
          <p:cNvSpPr/>
          <p:nvPr/>
        </p:nvSpPr>
        <p:spPr bwMode="auto">
          <a:xfrm>
            <a:off x="775820" y="3146712"/>
            <a:ext cx="1314258" cy="134460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a:t>
            </a:r>
          </a:p>
        </p:txBody>
      </p:sp>
      <p:sp>
        <p:nvSpPr>
          <p:cNvPr id="5" name="Event processing"/>
          <p:cNvSpPr/>
          <p:nvPr/>
        </p:nvSpPr>
        <p:spPr>
          <a:xfrm>
            <a:off x="8592887" y="2626415"/>
            <a:ext cx="2832625" cy="74703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Event processing</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(hot and cold path)</a:t>
            </a:r>
          </a:p>
        </p:txBody>
      </p:sp>
      <p:sp>
        <p:nvSpPr>
          <p:cNvPr id="6" name="Device provisioning"/>
          <p:cNvSpPr/>
          <p:nvPr/>
        </p:nvSpPr>
        <p:spPr>
          <a:xfrm>
            <a:off x="8592887" y="5360091"/>
            <a:ext cx="2832625" cy="77171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provisioning </a:t>
            </a:r>
            <a:b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268173" y="2536787"/>
            <a:ext cx="4122925" cy="3595019"/>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Your IoT Hub</a:t>
            </a:r>
          </a:p>
        </p:txBody>
      </p:sp>
      <p:grpSp>
        <p:nvGrpSpPr>
          <p:cNvPr id="8" name="Device … 1"/>
          <p:cNvGrpSpPr/>
          <p:nvPr/>
        </p:nvGrpSpPr>
        <p:grpSpPr>
          <a:xfrm>
            <a:off x="3178546" y="3074559"/>
            <a:ext cx="1344432" cy="1523690"/>
            <a:chOff x="1829165" y="3680140"/>
            <a:chExt cx="1371585" cy="1554464"/>
          </a:xfrm>
        </p:grpSpPr>
        <p:sp>
          <p:nvSpPr>
            <p:cNvPr id="9" name="Rectangle 8"/>
            <p:cNvSpPr/>
            <p:nvPr/>
          </p:nvSpPr>
          <p:spPr bwMode="auto">
            <a:xfrm>
              <a:off x="1829165" y="3680140"/>
              <a:ext cx="1371585" cy="1554464"/>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a:t>
              </a:r>
            </a:p>
          </p:txBody>
        </p:sp>
        <p:sp>
          <p:nvSpPr>
            <p:cNvPr id="10" name="Rectangle 9"/>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C2D queue</a:t>
              </a:r>
            </a:p>
            <a:p>
              <a:pPr defTabSz="914367">
                <a:defRPr/>
              </a:pPr>
              <a:r>
                <a:rPr lang="en-US" sz="1078" dirty="0">
                  <a:gradFill>
                    <a:gsLst>
                      <a:gs pos="50000">
                        <a:schemeClr val="bg1"/>
                      </a:gs>
                      <a:gs pos="0">
                        <a:schemeClr val="bg1"/>
                      </a:gs>
                    </a:gsLst>
                  </a:gradFill>
                  <a:latin typeface="Segoe UI"/>
                </a:rPr>
                <a:t>endpoint</a:t>
              </a:r>
            </a:p>
          </p:txBody>
        </p:sp>
        <p:sp>
          <p:nvSpPr>
            <p:cNvPr id="11" name="Rectangle 10"/>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D2C send endpoint</a:t>
              </a:r>
            </a:p>
          </p:txBody>
        </p:sp>
      </p:grpSp>
      <p:sp>
        <p:nvSpPr>
          <p:cNvPr id="12" name="Device … 2"/>
          <p:cNvSpPr/>
          <p:nvPr/>
        </p:nvSpPr>
        <p:spPr bwMode="auto">
          <a:xfrm>
            <a:off x="3178546" y="477750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178546" y="5250224"/>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178543" y="568261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136296" y="3074559"/>
            <a:ext cx="1344432" cy="838849"/>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136296" y="3970845"/>
            <a:ext cx="1344432" cy="581717"/>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136295" y="4598250"/>
            <a:ext cx="1344432" cy="7618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err="1">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Msg</a:t>
            </a: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 feedback </a:t>
            </a:r>
            <a:b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monitoring endpoint</a:t>
            </a:r>
          </a:p>
        </p:txBody>
      </p:sp>
      <p:sp>
        <p:nvSpPr>
          <p:cNvPr id="18" name="Device identity management"/>
          <p:cNvSpPr/>
          <p:nvPr/>
        </p:nvSpPr>
        <p:spPr bwMode="auto">
          <a:xfrm>
            <a:off x="6136294" y="5429481"/>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identity management</a:t>
            </a:r>
          </a:p>
        </p:txBody>
      </p:sp>
      <p:sp>
        <p:nvSpPr>
          <p:cNvPr id="19" name="IoT Hub management"/>
          <p:cNvSpPr/>
          <p:nvPr/>
        </p:nvSpPr>
        <p:spPr bwMode="auto">
          <a:xfrm>
            <a:off x="4659595" y="5608740"/>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IoT Hub management</a:t>
            </a:r>
          </a:p>
        </p:txBody>
      </p:sp>
      <p:cxnSp>
        <p:nvCxnSpPr>
          <p:cNvPr id="20" name="Straight Arrow Connector 19"/>
          <p:cNvCxnSpPr/>
          <p:nvPr/>
        </p:nvCxnSpPr>
        <p:spPr>
          <a:xfrm>
            <a:off x="2088273" y="338590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1" name="Event processing"/>
          <p:cNvGrpSpPr/>
          <p:nvPr/>
        </p:nvGrpSpPr>
        <p:grpSpPr>
          <a:xfrm>
            <a:off x="10726028" y="2709206"/>
            <a:ext cx="537849" cy="544542"/>
            <a:chOff x="3876323" y="2412935"/>
            <a:chExt cx="981584" cy="1503227"/>
          </a:xfrm>
        </p:grpSpPr>
        <p:grpSp>
          <p:nvGrpSpPr>
            <p:cNvPr id="22" name="Group 21"/>
            <p:cNvGrpSpPr/>
            <p:nvPr/>
          </p:nvGrpSpPr>
          <p:grpSpPr>
            <a:xfrm>
              <a:off x="4075337" y="2655193"/>
              <a:ext cx="640701" cy="978962"/>
              <a:chOff x="3978978" y="2691315"/>
              <a:chExt cx="745467" cy="1374671"/>
            </a:xfrm>
          </p:grpSpPr>
          <p:sp>
            <p:nvSpPr>
              <p:cNvPr id="25" name="Rectangle 2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6" name="Rectangle 2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7" name="Rectangle 2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8" name="Rectangle 2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9" name="Rectangle 2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0" name="Rectangle 2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23" name="Freeform 2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4" name="Freeform 2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31" name="Straight Arrow Connector 30"/>
          <p:cNvCxnSpPr/>
          <p:nvPr/>
        </p:nvCxnSpPr>
        <p:spPr>
          <a:xfrm>
            <a:off x="2088273" y="39134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088273" y="496786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088273" y="544891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088273" y="592325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7588574" y="334339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7588574" y="374356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588574" y="434094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588574" y="489654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7588574" y="588074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0" name="Device … 2"/>
          <p:cNvGrpSpPr/>
          <p:nvPr/>
        </p:nvGrpSpPr>
        <p:grpSpPr>
          <a:xfrm>
            <a:off x="4206371" y="4802093"/>
            <a:ext cx="186771" cy="309341"/>
            <a:chOff x="4593735" y="4663834"/>
            <a:chExt cx="152594" cy="252735"/>
          </a:xfrm>
        </p:grpSpPr>
        <p:sp>
          <p:nvSpPr>
            <p:cNvPr id="41" name="Freeform 13"/>
            <p:cNvSpPr>
              <a:spLocks noEditPoints="1"/>
            </p:cNvSpPr>
            <p:nvPr/>
          </p:nvSpPr>
          <p:spPr bwMode="auto">
            <a:xfrm>
              <a:off x="4593735" y="4663834"/>
              <a:ext cx="128641" cy="86722"/>
            </a:xfrm>
            <a:prstGeom prst="fram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42"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3" name="device"/>
          <p:cNvGrpSpPr/>
          <p:nvPr/>
        </p:nvGrpSpPr>
        <p:grpSpPr>
          <a:xfrm>
            <a:off x="967673" y="3343394"/>
            <a:ext cx="896387" cy="860833"/>
            <a:chOff x="1293353" y="3131506"/>
            <a:chExt cx="914361" cy="878094"/>
          </a:xfrm>
        </p:grpSpPr>
        <p:grpSp>
          <p:nvGrpSpPr>
            <p:cNvPr id="44" name="Group 43"/>
            <p:cNvGrpSpPr/>
            <p:nvPr/>
          </p:nvGrpSpPr>
          <p:grpSpPr>
            <a:xfrm>
              <a:off x="1293353" y="3201595"/>
              <a:ext cx="349840" cy="579424"/>
              <a:chOff x="1763317" y="5394932"/>
              <a:chExt cx="349840" cy="579424"/>
            </a:xfrm>
          </p:grpSpPr>
          <p:sp>
            <p:nvSpPr>
              <p:cNvPr id="52"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53"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5" name="Group 44"/>
            <p:cNvGrpSpPr/>
            <p:nvPr/>
          </p:nvGrpSpPr>
          <p:grpSpPr>
            <a:xfrm>
              <a:off x="1643194" y="3542295"/>
              <a:ext cx="564520" cy="467305"/>
              <a:chOff x="517516" y="3589298"/>
              <a:chExt cx="1770439" cy="1465554"/>
            </a:xfrm>
          </p:grpSpPr>
          <p:sp>
            <p:nvSpPr>
              <p:cNvPr id="49"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50"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51"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47"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48"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54" name="Device …4"/>
          <p:cNvGrpSpPr/>
          <p:nvPr/>
        </p:nvGrpSpPr>
        <p:grpSpPr>
          <a:xfrm>
            <a:off x="4037679" y="5697518"/>
            <a:ext cx="399886" cy="331022"/>
            <a:chOff x="517516" y="3589298"/>
            <a:chExt cx="1770439" cy="1465554"/>
          </a:xfrm>
        </p:grpSpPr>
        <p:sp>
          <p:nvSpPr>
            <p:cNvPr id="55"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56"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57"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Device …3"/>
          <p:cNvGrpSpPr/>
          <p:nvPr/>
        </p:nvGrpSpPr>
        <p:grpSpPr>
          <a:xfrm>
            <a:off x="4075789" y="5312061"/>
            <a:ext cx="333022" cy="200612"/>
            <a:chOff x="1783977" y="3232718"/>
            <a:chExt cx="423736" cy="255258"/>
          </a:xfrm>
        </p:grpSpPr>
        <p:sp>
          <p:nvSpPr>
            <p:cNvPr id="59"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60"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sp>
        <p:nvSpPr>
          <p:cNvPr id="61" name="Device … 1"/>
          <p:cNvSpPr>
            <a:spLocks noEditPoints="1"/>
          </p:cNvSpPr>
          <p:nvPr/>
        </p:nvSpPr>
        <p:spPr bwMode="black">
          <a:xfrm>
            <a:off x="4101531" y="426114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62" name="IoT Hub management"/>
          <p:cNvGrpSpPr/>
          <p:nvPr/>
        </p:nvGrpSpPr>
        <p:grpSpPr>
          <a:xfrm>
            <a:off x="5523418" y="5636854"/>
            <a:ext cx="417153" cy="367817"/>
            <a:chOff x="5940450" y="5470954"/>
            <a:chExt cx="425518" cy="375193"/>
          </a:xfrm>
        </p:grpSpPr>
        <p:sp>
          <p:nvSpPr>
            <p:cNvPr id="63" name="Freeform 62"/>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6032077" y="5601867"/>
              <a:ext cx="258584" cy="74058"/>
              <a:chOff x="5993561" y="5590711"/>
              <a:chExt cx="371622" cy="106432"/>
            </a:xfrm>
          </p:grpSpPr>
          <p:sp>
            <p:nvSpPr>
              <p:cNvPr id="69" name="Rectangle 6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 name="Group 64"/>
            <p:cNvGrpSpPr/>
            <p:nvPr/>
          </p:nvGrpSpPr>
          <p:grpSpPr>
            <a:xfrm>
              <a:off x="6032077" y="5697143"/>
              <a:ext cx="258584" cy="74058"/>
              <a:chOff x="5993561" y="5590711"/>
              <a:chExt cx="371622" cy="106432"/>
            </a:xfrm>
          </p:grpSpPr>
          <p:sp>
            <p:nvSpPr>
              <p:cNvPr id="66" name="Rectangle 65"/>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2" name="Device identity management"/>
          <p:cNvSpPr>
            <a:spLocks noEditPoints="1"/>
          </p:cNvSpPr>
          <p:nvPr/>
        </p:nvSpPr>
        <p:spPr bwMode="black">
          <a:xfrm>
            <a:off x="7140382" y="549114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3" name="Device provisioning"/>
          <p:cNvSpPr>
            <a:spLocks noChangeAspect="1" noEditPoints="1"/>
          </p:cNvSpPr>
          <p:nvPr/>
        </p:nvSpPr>
        <p:spPr bwMode="auto">
          <a:xfrm>
            <a:off x="10607454" y="544891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74" name="C2D send endpoint"/>
          <p:cNvGrpSpPr>
            <a:grpSpLocks noChangeAspect="1"/>
          </p:cNvGrpSpPr>
          <p:nvPr/>
        </p:nvGrpSpPr>
        <p:grpSpPr bwMode="auto">
          <a:xfrm>
            <a:off x="7164414" y="4058803"/>
            <a:ext cx="180999" cy="182741"/>
            <a:chOff x="8096" y="-1886"/>
            <a:chExt cx="935" cy="944"/>
          </a:xfrm>
          <a:solidFill>
            <a:schemeClr val="bg1"/>
          </a:solidFill>
        </p:grpSpPr>
        <p:sp>
          <p:nvSpPr>
            <p:cNvPr id="75"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6"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7"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78" name="Group 77"/>
          <p:cNvGrpSpPr/>
          <p:nvPr/>
        </p:nvGrpSpPr>
        <p:grpSpPr>
          <a:xfrm>
            <a:off x="8592887" y="3496465"/>
            <a:ext cx="2922218" cy="1753758"/>
            <a:chOff x="9071468" y="3287646"/>
            <a:chExt cx="2980815" cy="1788925"/>
          </a:xfrm>
        </p:grpSpPr>
        <p:sp>
          <p:nvSpPr>
            <p:cNvPr id="79" name="Device business logic,"/>
            <p:cNvSpPr/>
            <p:nvPr/>
          </p:nvSpPr>
          <p:spPr>
            <a:xfrm>
              <a:off x="9071468" y="3287646"/>
              <a:ext cx="2887291" cy="178892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business logic,</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connectivity monitoring</a:t>
              </a:r>
            </a:p>
          </p:txBody>
        </p:sp>
        <p:pic>
          <p:nvPicPr>
            <p:cNvPr id="80" name="Device business logic,"/>
            <p:cNvPicPr>
              <a:picLocks noChangeAspect="1"/>
            </p:cNvPicPr>
            <p:nvPr/>
          </p:nvPicPr>
          <p:blipFill>
            <a:blip r:embed="rId14">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81" name="D2C receive endpoint"/>
          <p:cNvSpPr>
            <a:spLocks noChangeAspect="1"/>
          </p:cNvSpPr>
          <p:nvPr/>
        </p:nvSpPr>
        <p:spPr>
          <a:xfrm>
            <a:off x="7057543" y="321291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grpSp>
        <p:nvGrpSpPr>
          <p:cNvPr id="82" name="feedback icon"/>
          <p:cNvGrpSpPr/>
          <p:nvPr/>
        </p:nvGrpSpPr>
        <p:grpSpPr>
          <a:xfrm>
            <a:off x="7131310" y="4654455"/>
            <a:ext cx="279375" cy="265842"/>
            <a:chOff x="11209667" y="1326560"/>
            <a:chExt cx="1287867" cy="1225483"/>
          </a:xfrm>
        </p:grpSpPr>
        <p:grpSp>
          <p:nvGrpSpPr>
            <p:cNvPr id="83" name="Group 82"/>
            <p:cNvGrpSpPr/>
            <p:nvPr/>
          </p:nvGrpSpPr>
          <p:grpSpPr>
            <a:xfrm>
              <a:off x="11209667" y="1326560"/>
              <a:ext cx="901749" cy="772996"/>
              <a:chOff x="11148003" y="2486796"/>
              <a:chExt cx="1527631" cy="1309513"/>
            </a:xfrm>
          </p:grpSpPr>
          <p:sp>
            <p:nvSpPr>
              <p:cNvPr id="90" name="Round Same Side Corner Rectangle 8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91" name="Round Same Side Corner Rectangle 9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84" name="Group 83"/>
            <p:cNvGrpSpPr/>
            <p:nvPr/>
          </p:nvGrpSpPr>
          <p:grpSpPr>
            <a:xfrm>
              <a:off x="11403194" y="1550235"/>
              <a:ext cx="900814" cy="772996"/>
              <a:chOff x="11148003" y="2486796"/>
              <a:chExt cx="1526047" cy="1309513"/>
            </a:xfrm>
          </p:grpSpPr>
          <p:sp>
            <p:nvSpPr>
              <p:cNvPr id="88" name="Round Same Side Corner Rectangle 87"/>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9" name="Round Same Side Corner Rectangle 88"/>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85" name="Group 84"/>
            <p:cNvGrpSpPr/>
            <p:nvPr/>
          </p:nvGrpSpPr>
          <p:grpSpPr>
            <a:xfrm>
              <a:off x="11595785" y="1779047"/>
              <a:ext cx="901749" cy="772996"/>
              <a:chOff x="11148003" y="2486796"/>
              <a:chExt cx="1527631" cy="1309513"/>
            </a:xfrm>
          </p:grpSpPr>
          <p:sp>
            <p:nvSpPr>
              <p:cNvPr id="86" name="Round Same Side Corner Rectangle 85"/>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7" name="Round Same Side Corner Rectangle 86"/>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92" name="Group 91"/>
          <p:cNvGrpSpPr/>
          <p:nvPr/>
        </p:nvGrpSpPr>
        <p:grpSpPr>
          <a:xfrm>
            <a:off x="776497" y="4607944"/>
            <a:ext cx="1311777" cy="1523861"/>
            <a:chOff x="1098343" y="4421413"/>
            <a:chExt cx="1338081" cy="1554418"/>
          </a:xfrm>
        </p:grpSpPr>
        <p:sp>
          <p:nvSpPr>
            <p:cNvPr id="93" name="Field GW /"/>
            <p:cNvSpPr/>
            <p:nvPr/>
          </p:nvSpPr>
          <p:spPr bwMode="auto">
            <a:xfrm>
              <a:off x="1098343" y="4421413"/>
              <a:ext cx="1338081" cy="155441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Field GW/</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Cloud GW</a:t>
              </a:r>
            </a:p>
          </p:txBody>
        </p:sp>
        <p:grpSp>
          <p:nvGrpSpPr>
            <p:cNvPr id="94" name="Group 93"/>
            <p:cNvGrpSpPr/>
            <p:nvPr/>
          </p:nvGrpSpPr>
          <p:grpSpPr>
            <a:xfrm>
              <a:off x="1145995" y="4483229"/>
              <a:ext cx="782946" cy="489587"/>
              <a:chOff x="7966852" y="2699664"/>
              <a:chExt cx="782946" cy="489587"/>
            </a:xfrm>
          </p:grpSpPr>
          <p:sp>
            <p:nvSpPr>
              <p:cNvPr id="98" name="Freeform 97"/>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grpSp>
            <p:nvGrpSpPr>
              <p:cNvPr id="99" name="Group 98"/>
              <p:cNvGrpSpPr/>
              <p:nvPr/>
            </p:nvGrpSpPr>
            <p:grpSpPr>
              <a:xfrm>
                <a:off x="8188271" y="2851116"/>
                <a:ext cx="257445" cy="288170"/>
                <a:chOff x="3876323" y="2412935"/>
                <a:chExt cx="981584" cy="1503227"/>
              </a:xfrm>
            </p:grpSpPr>
            <p:grpSp>
              <p:nvGrpSpPr>
                <p:cNvPr id="100" name="Group 99"/>
                <p:cNvGrpSpPr/>
                <p:nvPr/>
              </p:nvGrpSpPr>
              <p:grpSpPr>
                <a:xfrm>
                  <a:off x="4075337" y="2655193"/>
                  <a:ext cx="640701" cy="978962"/>
                  <a:chOff x="3978978" y="2691315"/>
                  <a:chExt cx="745467" cy="1374671"/>
                </a:xfrm>
              </p:grpSpPr>
              <p:sp>
                <p:nvSpPr>
                  <p:cNvPr id="103" name="Rectangle 102"/>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4" name="Rectangle 103"/>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5" name="Rectangle 104"/>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6" name="Rectangle 10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7" name="Rectangle 10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8" name="Rectangle 10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01" name="Freeform 100"/>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02" name="Freeform 101"/>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grpSp>
          <p:nvGrpSpPr>
            <p:cNvPr id="95" name="Field GW /"/>
            <p:cNvGrpSpPr/>
            <p:nvPr/>
          </p:nvGrpSpPr>
          <p:grpSpPr>
            <a:xfrm>
              <a:off x="1473310" y="4886209"/>
              <a:ext cx="839338" cy="496998"/>
              <a:chOff x="1263807" y="4532991"/>
              <a:chExt cx="987273" cy="617355"/>
            </a:xfrm>
          </p:grpSpPr>
          <p:sp>
            <p:nvSpPr>
              <p:cNvPr id="96" name="Freeform 95"/>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sp>
            <p:nvSpPr>
              <p:cNvPr id="97"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09" name="Group 52"/>
          <p:cNvPicPr>
            <a:picLocks noChangeArrowheads="1"/>
          </p:cNvPicPr>
          <p:nvPr/>
        </p:nvPicPr>
        <p:blipFill>
          <a:blip r:embed="rId15">
            <a:biLevel thresh="25000"/>
            <a:extLst>
              <a:ext uri="{28A0092B-C50C-407E-A947-70E740481C1C}">
                <a14:useLocalDpi xmlns:a14="http://schemas.microsoft.com/office/drawing/2010/main" val="0"/>
              </a:ext>
            </a:extLst>
          </a:blip>
          <a:srcRect r="-632"/>
          <a:stretch>
            <a:fillRect/>
          </a:stretch>
        </p:blipFill>
        <p:spPr bwMode="auto">
          <a:xfrm>
            <a:off x="5044709" y="4094356"/>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79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10"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fade">
                                      <p:cBhvr>
                                        <p:cTn id="65" dur="500"/>
                                        <p:tgtEl>
                                          <p:spTgt spid="81"/>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5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500"/>
                                        <p:tgtEl>
                                          <p:spTgt spid="82"/>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500"/>
                                        <p:tgtEl>
                                          <p:spTgt spid="7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animEffect transition="in" filter="fade">
                                      <p:cBhvr>
                                        <p:cTn id="113" dur="500"/>
                                        <p:tgtEl>
                                          <p:spTgt spid="72"/>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fade">
                                      <p:cBhvr>
                                        <p:cTn id="121" dur="500"/>
                                        <p:tgtEl>
                                          <p:spTgt spid="19"/>
                                        </p:tgtEl>
                                      </p:cBhvr>
                                    </p:animEffect>
                                  </p:childTnLst>
                                </p:cTn>
                              </p:par>
                              <p:par>
                                <p:cTn id="122" presetID="10"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P spid="13" grpId="0" animBg="1"/>
      <p:bldP spid="14" grpId="0" animBg="1"/>
      <p:bldP spid="15" grpId="0" animBg="1"/>
      <p:bldP spid="16" grpId="0" animBg="1"/>
      <p:bldP spid="17" grpId="0" animBg="1"/>
      <p:bldP spid="18" grpId="0" animBg="1"/>
      <p:bldP spid="19" grpId="0" animBg="1"/>
      <p:bldP spid="61" grpId="0" animBg="1"/>
      <p:bldP spid="72" grpId="0" animBg="1"/>
      <p:bldP spid="73" grpId="0" animBg="1"/>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946" y="487"/>
            <a:ext cx="10514108" cy="1325375"/>
          </a:xfrm>
        </p:spPr>
        <p:txBody>
          <a:bodyPr/>
          <a:lstStyle/>
          <a:p>
            <a:r>
              <a:rPr lang="en-US" dirty="0"/>
              <a:t>Azure </a:t>
            </a:r>
            <a:r>
              <a:rPr lang="en-US" dirty="0" err="1"/>
              <a:t>IoT</a:t>
            </a:r>
            <a:r>
              <a:rPr lang="en-US" dirty="0"/>
              <a:t> Hub</a:t>
            </a:r>
          </a:p>
        </p:txBody>
      </p:sp>
      <p:sp>
        <p:nvSpPr>
          <p:cNvPr id="3" name="Content Placeholder 2"/>
          <p:cNvSpPr>
            <a:spLocks noGrp="1"/>
          </p:cNvSpPr>
          <p:nvPr>
            <p:ph idx="1"/>
          </p:nvPr>
        </p:nvSpPr>
        <p:spPr>
          <a:xfrm>
            <a:off x="3337951" y="1825852"/>
            <a:ext cx="8015103" cy="4350721"/>
          </a:xfrm>
        </p:spPr>
        <p:txBody>
          <a:bodyPr/>
          <a:lstStyle/>
          <a:p>
            <a:pPr marL="0" indent="0">
              <a:buNone/>
            </a:pPr>
            <a:r>
              <a:rPr lang="en-US" dirty="0"/>
              <a:t>Connect Devices bi-directionally to Azure </a:t>
            </a:r>
            <a:r>
              <a:rPr lang="en-US" dirty="0" err="1"/>
              <a:t>IoT</a:t>
            </a:r>
            <a:r>
              <a:rPr lang="en-US" dirty="0"/>
              <a:t> Services</a:t>
            </a:r>
          </a:p>
          <a:p>
            <a:pPr lvl="1"/>
            <a:r>
              <a:rPr lang="en-US" dirty="0"/>
              <a:t>Receive / Send messages from / to millions of devices concurrently</a:t>
            </a:r>
          </a:p>
          <a:p>
            <a:pPr marL="0" indent="0">
              <a:buNone/>
            </a:pPr>
            <a:endParaRPr lang="en-US" dirty="0"/>
          </a:p>
          <a:p>
            <a:pPr marL="0" indent="0">
              <a:buNone/>
            </a:pPr>
            <a:r>
              <a:rPr lang="en-US" dirty="0"/>
              <a:t>Control &amp; Monitor Devices</a:t>
            </a:r>
          </a:p>
          <a:p>
            <a:pPr lvl="1"/>
            <a:r>
              <a:rPr lang="en-US" dirty="0"/>
              <a:t>Add / Remove and Enable / Disable devices</a:t>
            </a:r>
          </a:p>
          <a:p>
            <a:pPr lvl="1"/>
            <a:r>
              <a:rPr lang="en-US" dirty="0"/>
              <a:t>Store device information (meta-data)</a:t>
            </a:r>
          </a:p>
          <a:p>
            <a:pPr lvl="1"/>
            <a:endParaRPr lang="en-US" dirty="0"/>
          </a:p>
          <a:p>
            <a:pPr marL="0" indent="0">
              <a:buNone/>
            </a:pPr>
            <a:r>
              <a:rPr lang="en-US" dirty="0"/>
              <a:t>Per-device Authentication and Authorization</a:t>
            </a:r>
          </a:p>
          <a:p>
            <a:pPr marL="0" indent="0">
              <a:buNone/>
            </a:pPr>
            <a:endParaRPr lang="en-US" dirty="0"/>
          </a:p>
          <a:p>
            <a:pPr marL="0" indent="0">
              <a:buNone/>
            </a:pPr>
            <a:endParaRPr lang="en-US" dirty="0"/>
          </a:p>
          <a:p>
            <a:pPr marL="0" indent="0">
              <a:buNone/>
            </a:pPr>
            <a:endParaRPr lang="en-US" dirty="0"/>
          </a:p>
        </p:txBody>
      </p:sp>
      <p:pic>
        <p:nvPicPr>
          <p:cNvPr id="1026" name="Picture 2" descr="https://acom.azurecomcdn.net/80C57D/cdn/cvt-9aee4e9557d6e989c05c2e6bfefca76dc3e3384bd81fd128e1b510b2cfd367d8/images/page/services/iot-hub/01-establi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078" y="3491375"/>
            <a:ext cx="1274595" cy="1019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com.azurecomcdn.net/80C57D/cdn/cvt-f7cb8f576d4759281f1784caed202ea3d9f01892cad24bb053806e9adf5f215e/images/page/services/iot-hub/02-platform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408" y="1936384"/>
            <a:ext cx="1511933" cy="1019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com.azurecomcdn.net/80C57D/cdn/cvt-f7002ab5105cf1ffa31b5dacd3a93e7abc2e73dbfb7001f3f44781de36ad1206/images/page/services/iot-hub/03-authenticat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16" y="4990680"/>
            <a:ext cx="1572472" cy="849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87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512497" y="1904387"/>
            <a:ext cx="10692315" cy="5262979"/>
          </a:xfrm>
          <a:prstGeom prst="rect">
            <a:avLst/>
          </a:prstGeom>
          <a:noFill/>
        </p:spPr>
        <p:txBody>
          <a:bodyPr wrap="square" rtlCol="0">
            <a:spAutoFit/>
          </a:bodyPr>
          <a:lstStyle/>
          <a:p>
            <a:pPr marL="457200" indent="-457200">
              <a:buFont typeface="Arial" panose="020B0604020202020204" pitchFamily="34" charset="0"/>
              <a:buChar char="•"/>
            </a:pPr>
            <a:r>
              <a:rPr lang="it-IT" sz="2800" dirty="0"/>
              <a:t>Connection</a:t>
            </a:r>
          </a:p>
          <a:p>
            <a:pPr marL="914400" lvl="1" indent="-457200">
              <a:buFont typeface="Arial" panose="020B0604020202020204" pitchFamily="34" charset="0"/>
              <a:buChar char="•"/>
            </a:pPr>
            <a:r>
              <a:rPr lang="it-IT" sz="2800" dirty="0"/>
              <a:t>bidirectional comunication</a:t>
            </a:r>
          </a:p>
          <a:p>
            <a:pPr marL="914400" lvl="1" indent="-457200">
              <a:buFont typeface="Arial" panose="020B0604020202020204" pitchFamily="34" charset="0"/>
              <a:buChar char="•"/>
            </a:pPr>
            <a:r>
              <a:rPr lang="it-IT" sz="2800" dirty="0"/>
              <a:t>reliable &amp; secure channel</a:t>
            </a:r>
          </a:p>
          <a:p>
            <a:pPr marL="914400" lvl="1" indent="-457200">
              <a:buFont typeface="Arial" panose="020B0604020202020204" pitchFamily="34" charset="0"/>
              <a:buChar char="•"/>
            </a:pPr>
            <a:r>
              <a:rPr lang="it-IT" sz="2800" dirty="0"/>
              <a:t>per-device authentication</a:t>
            </a:r>
          </a:p>
          <a:p>
            <a:pPr marL="914400" lvl="1" indent="-457200">
              <a:buFont typeface="Arial" panose="020B0604020202020204" pitchFamily="34" charset="0"/>
              <a:buChar char="•"/>
            </a:pPr>
            <a:r>
              <a:rPr lang="it-IT" sz="2800" dirty="0"/>
              <a:t>multiplexing</a:t>
            </a:r>
          </a:p>
          <a:p>
            <a:pPr marL="457200" indent="-457200">
              <a:buFont typeface="Arial" panose="020B0604020202020204" pitchFamily="34" charset="0"/>
              <a:buChar char="•"/>
            </a:pPr>
            <a:r>
              <a:rPr lang="it-IT" sz="2800" dirty="0"/>
              <a:t>Features</a:t>
            </a:r>
          </a:p>
          <a:p>
            <a:pPr marL="914400" lvl="1" indent="-457200">
              <a:buFont typeface="Arial" panose="020B0604020202020204" pitchFamily="34" charset="0"/>
              <a:buChar char="•"/>
            </a:pPr>
            <a:r>
              <a:rPr lang="it-IT" sz="2800" dirty="0"/>
              <a:t>device to cloud telemetry</a:t>
            </a:r>
          </a:p>
          <a:p>
            <a:pPr marL="914400" lvl="1" indent="-457200">
              <a:buFont typeface="Arial" panose="020B0604020202020204" pitchFamily="34" charset="0"/>
              <a:buChar char="•"/>
            </a:pPr>
            <a:r>
              <a:rPr lang="it-IT" sz="2800" dirty="0"/>
              <a:t>cloud to device commands and notifications (with TTL &amp; feedback)</a:t>
            </a:r>
          </a:p>
          <a:p>
            <a:pPr marL="914400" lvl="1" indent="-457200">
              <a:buFont typeface="Arial" panose="020B0604020202020204" pitchFamily="34" charset="0"/>
              <a:buChar char="•"/>
            </a:pPr>
            <a:r>
              <a:rPr lang="it-IT" sz="2800" dirty="0"/>
              <a:t>bulk uploads/downloads</a:t>
            </a:r>
          </a:p>
          <a:p>
            <a:pPr marL="914400" lvl="1" indent="-457200">
              <a:buFont typeface="Arial" panose="020B0604020202020204" pitchFamily="34" charset="0"/>
              <a:buChar char="•"/>
            </a:pPr>
            <a:r>
              <a:rPr lang="it-IT" sz="2800" dirty="0"/>
              <a:t>monitoring devices (connection, activity, ...)</a:t>
            </a:r>
          </a:p>
          <a:p>
            <a:pPr marL="914400" lvl="1" indent="-457200">
              <a:buFont typeface="Arial" panose="020B0604020202020204" pitchFamily="34" charset="0"/>
              <a:buChar char="•"/>
            </a:pPr>
            <a:r>
              <a:rPr lang="it-IT" sz="2800" dirty="0"/>
              <a:t>multi protocols (AMQP, HTTP) </a:t>
            </a:r>
            <a:r>
              <a:rPr lang="it-IT" sz="2800" dirty="0">
                <a:sym typeface="Wingdings" panose="05000000000000000000" pitchFamily="2" charset="2"/>
              </a:rPr>
              <a:t> IoT Protocol Gateway (MQTT)</a:t>
            </a:r>
            <a:endParaRPr lang="it-IT" sz="2800" dirty="0"/>
          </a:p>
          <a:p>
            <a:pPr marL="914400" lvl="1" indent="-457200">
              <a:buFont typeface="Arial" panose="020B0604020202020204" pitchFamily="34" charset="0"/>
              <a:buChar char="•"/>
            </a:pPr>
            <a:endParaRPr lang="it-IT" sz="2800" dirty="0"/>
          </a:p>
        </p:txBody>
      </p:sp>
      <p:sp>
        <p:nvSpPr>
          <p:cNvPr id="2" name="CasellaDiTesto 1"/>
          <p:cNvSpPr txBox="1"/>
          <p:nvPr/>
        </p:nvSpPr>
        <p:spPr>
          <a:xfrm>
            <a:off x="508958" y="1172674"/>
            <a:ext cx="5343705" cy="707886"/>
          </a:xfrm>
          <a:prstGeom prst="rect">
            <a:avLst/>
          </a:prstGeom>
          <a:noFill/>
        </p:spPr>
        <p:txBody>
          <a:bodyPr wrap="square" rtlCol="0">
            <a:spAutoFit/>
          </a:bodyPr>
          <a:lstStyle/>
          <a:p>
            <a:r>
              <a:rPr lang="it-IT" sz="4000" dirty="0"/>
              <a:t>IoT Hub : features </a:t>
            </a:r>
          </a:p>
        </p:txBody>
      </p:sp>
    </p:spTree>
    <p:extLst>
      <p:ext uri="{BB962C8B-B14F-4D97-AF65-F5344CB8AC3E}">
        <p14:creationId xmlns:p14="http://schemas.microsoft.com/office/powerpoint/2010/main" val="250574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 calcmode="lin" valueType="num">
                                      <p:cBhvr additive="base">
                                        <p:cTn id="2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 calcmode="lin" valueType="num">
                                      <p:cBhvr additive="base">
                                        <p:cTn id="3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 calcmode="lin" valueType="num">
                                      <p:cBhvr additive="base">
                                        <p:cTn id="36"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 calcmode="lin" valueType="num">
                                      <p:cBhvr additive="base">
                                        <p:cTn id="40"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anim calcmode="lin" valueType="num">
                                      <p:cBhvr additive="base">
                                        <p:cTn id="44"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4">
                                            <p:txEl>
                                              <p:pRg st="9" end="9"/>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
                                            <p:txEl>
                                              <p:pRg st="10" end="10"/>
                                            </p:txEl>
                                          </p:spTgt>
                                        </p:tgtEl>
                                        <p:attrNameLst>
                                          <p:attrName>style.visibility</p:attrName>
                                        </p:attrNameLst>
                                      </p:cBhvr>
                                      <p:to>
                                        <p:strVal val="visible"/>
                                      </p:to>
                                    </p:set>
                                    <p:anim calcmode="lin" valueType="num">
                                      <p:cBhvr additive="base">
                                        <p:cTn id="48"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512497" y="1904387"/>
            <a:ext cx="10692315" cy="2677656"/>
          </a:xfrm>
          <a:prstGeom prst="rect">
            <a:avLst/>
          </a:prstGeom>
          <a:noFill/>
        </p:spPr>
        <p:txBody>
          <a:bodyPr wrap="square" rtlCol="0">
            <a:spAutoFit/>
          </a:bodyPr>
          <a:lstStyle/>
          <a:p>
            <a:pPr marL="457200" indent="-457200">
              <a:buFont typeface="Arial" panose="020B0604020202020204" pitchFamily="34" charset="0"/>
              <a:buChar char="•"/>
            </a:pPr>
            <a:r>
              <a:rPr lang="it-IT" sz="2800" dirty="0"/>
              <a:t>Features</a:t>
            </a:r>
          </a:p>
          <a:p>
            <a:pPr marL="914400" lvl="1" indent="-457200">
              <a:buFont typeface="Arial" panose="020B0604020202020204" pitchFamily="34" charset="0"/>
              <a:buChar char="•"/>
            </a:pPr>
            <a:r>
              <a:rPr lang="it-IT" sz="2800" dirty="0"/>
              <a:t>Device management</a:t>
            </a:r>
          </a:p>
          <a:p>
            <a:pPr marL="1371600" lvl="2" indent="-457200">
              <a:buFont typeface="Arial" panose="020B0604020202020204" pitchFamily="34" charset="0"/>
              <a:buChar char="•"/>
            </a:pPr>
            <a:r>
              <a:rPr lang="it-IT" sz="2800" dirty="0"/>
              <a:t>Device twin</a:t>
            </a:r>
          </a:p>
          <a:p>
            <a:pPr marL="1371600" lvl="2" indent="-457200">
              <a:buFont typeface="Arial" panose="020B0604020202020204" pitchFamily="34" charset="0"/>
              <a:buChar char="•"/>
            </a:pPr>
            <a:r>
              <a:rPr lang="it-IT" sz="2800" dirty="0"/>
              <a:t>Device jobs</a:t>
            </a:r>
          </a:p>
          <a:p>
            <a:pPr marL="1371600" lvl="2" indent="-457200">
              <a:buFont typeface="Arial" panose="020B0604020202020204" pitchFamily="34" charset="0"/>
              <a:buChar char="•"/>
            </a:pPr>
            <a:r>
              <a:rPr lang="it-IT" sz="2800" dirty="0"/>
              <a:t>Device queries</a:t>
            </a:r>
          </a:p>
          <a:p>
            <a:pPr marL="1371600" lvl="2" indent="-457200">
              <a:buFont typeface="Arial" panose="020B0604020202020204" pitchFamily="34" charset="0"/>
              <a:buChar char="•"/>
            </a:pPr>
            <a:endParaRPr lang="it-IT" sz="2800" dirty="0"/>
          </a:p>
        </p:txBody>
      </p:sp>
      <p:sp>
        <p:nvSpPr>
          <p:cNvPr id="2" name="CasellaDiTesto 1"/>
          <p:cNvSpPr txBox="1"/>
          <p:nvPr/>
        </p:nvSpPr>
        <p:spPr>
          <a:xfrm>
            <a:off x="508958" y="1172674"/>
            <a:ext cx="5343705" cy="707886"/>
          </a:xfrm>
          <a:prstGeom prst="rect">
            <a:avLst/>
          </a:prstGeom>
          <a:noFill/>
        </p:spPr>
        <p:txBody>
          <a:bodyPr wrap="square" rtlCol="0">
            <a:spAutoFit/>
          </a:bodyPr>
          <a:lstStyle/>
          <a:p>
            <a:r>
              <a:rPr lang="it-IT" sz="4000" dirty="0"/>
              <a:t>IoT Hub : features </a:t>
            </a:r>
          </a:p>
        </p:txBody>
      </p:sp>
    </p:spTree>
    <p:extLst>
      <p:ext uri="{BB962C8B-B14F-4D97-AF65-F5344CB8AC3E}">
        <p14:creationId xmlns:p14="http://schemas.microsoft.com/office/powerpoint/2010/main" val="171738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com.azurecomcdn.net/80C57D/cdn/mediahandler/docarticles/dpsmedia-prod/azure.microsoft.com/zh-tw/documentation/articles/iot-hub-device-management-overview/20160602060656/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926" y="730023"/>
            <a:ext cx="9722943" cy="592096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1"/>
          <p:cNvSpPr txBox="1"/>
          <p:nvPr/>
        </p:nvSpPr>
        <p:spPr>
          <a:xfrm>
            <a:off x="0" y="22138"/>
            <a:ext cx="5343705" cy="707886"/>
          </a:xfrm>
          <a:prstGeom prst="rect">
            <a:avLst/>
          </a:prstGeom>
          <a:noFill/>
        </p:spPr>
        <p:txBody>
          <a:bodyPr wrap="square" rtlCol="0">
            <a:spAutoFit/>
          </a:bodyPr>
          <a:lstStyle/>
          <a:p>
            <a:r>
              <a:rPr lang="it-IT" sz="4000" dirty="0"/>
              <a:t>Device Twin</a:t>
            </a:r>
          </a:p>
        </p:txBody>
      </p:sp>
    </p:spTree>
    <p:extLst>
      <p:ext uri="{BB962C8B-B14F-4D97-AF65-F5344CB8AC3E}">
        <p14:creationId xmlns:p14="http://schemas.microsoft.com/office/powerpoint/2010/main" val="410457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538868" y="1229215"/>
            <a:ext cx="10423283" cy="5219249"/>
          </a:xfrm>
          <a:prstGeom prst="rect">
            <a:avLst/>
          </a:prstGeom>
        </p:spPr>
      </p:pic>
      <p:sp>
        <p:nvSpPr>
          <p:cNvPr id="3" name="CasellaDiTesto 1"/>
          <p:cNvSpPr txBox="1"/>
          <p:nvPr/>
        </p:nvSpPr>
        <p:spPr>
          <a:xfrm>
            <a:off x="0" y="22138"/>
            <a:ext cx="5343705" cy="707886"/>
          </a:xfrm>
          <a:prstGeom prst="rect">
            <a:avLst/>
          </a:prstGeom>
          <a:noFill/>
        </p:spPr>
        <p:txBody>
          <a:bodyPr wrap="square" rtlCol="0">
            <a:spAutoFit/>
          </a:bodyPr>
          <a:lstStyle/>
          <a:p>
            <a:r>
              <a:rPr lang="it-IT" sz="4000" dirty="0"/>
              <a:t>Device Query</a:t>
            </a:r>
          </a:p>
        </p:txBody>
      </p:sp>
    </p:spTree>
    <p:extLst>
      <p:ext uri="{BB962C8B-B14F-4D97-AF65-F5344CB8AC3E}">
        <p14:creationId xmlns:p14="http://schemas.microsoft.com/office/powerpoint/2010/main" val="189069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acom.azurecomcdn.net/80C57D/cdn/mediahandler/docarticles/dpsmedia-prod/azure.microsoft.com/zh-tw/documentation/articles/iot-hub-device-management-overview/20160602060656/im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49" y="646007"/>
            <a:ext cx="11379222" cy="549995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1"/>
          <p:cNvSpPr txBox="1"/>
          <p:nvPr/>
        </p:nvSpPr>
        <p:spPr>
          <a:xfrm>
            <a:off x="0" y="22138"/>
            <a:ext cx="5343705" cy="707886"/>
          </a:xfrm>
          <a:prstGeom prst="rect">
            <a:avLst/>
          </a:prstGeom>
          <a:noFill/>
        </p:spPr>
        <p:txBody>
          <a:bodyPr wrap="square" rtlCol="0">
            <a:spAutoFit/>
          </a:bodyPr>
          <a:lstStyle/>
          <a:p>
            <a:r>
              <a:rPr lang="it-IT" sz="4000" dirty="0"/>
              <a:t>Device Job</a:t>
            </a:r>
          </a:p>
        </p:txBody>
      </p:sp>
    </p:spTree>
    <p:extLst>
      <p:ext uri="{BB962C8B-B14F-4D97-AF65-F5344CB8AC3E}">
        <p14:creationId xmlns:p14="http://schemas.microsoft.com/office/powerpoint/2010/main" val="423438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is an Inflection Point</a:t>
            </a:r>
            <a:endParaRPr lang="en-IN" dirty="0"/>
          </a:p>
        </p:txBody>
      </p:sp>
      <p:sp>
        <p:nvSpPr>
          <p:cNvPr id="4" name="Rectangle 3"/>
          <p:cNvSpPr>
            <a:spLocks/>
          </p:cNvSpPr>
          <p:nvPr/>
        </p:nvSpPr>
        <p:spPr bwMode="auto">
          <a:xfrm>
            <a:off x="493345" y="2084363"/>
            <a:ext cx="2241062" cy="268927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25" tIns="89617" rIns="89617" bIns="45706" numCol="1" rtlCol="0" anchor="b" anchorCtr="0" compatLnSpc="1">
            <a:prstTxWarp prst="textNoShape">
              <a:avLst/>
            </a:prstTxWarp>
          </a:bodyPr>
          <a:lstStyle/>
          <a:p>
            <a:pPr algn="ctr" defTabSz="914172">
              <a:lnSpc>
                <a:spcPct val="90000"/>
              </a:lnSpc>
            </a:pPr>
            <a:r>
              <a:rPr lang="en-US" sz="2353" spc="-49" dirty="0">
                <a:solidFill>
                  <a:prstClr val="white"/>
                </a:solidFill>
                <a:latin typeface="Segoe UI Light"/>
              </a:rPr>
              <a:t>Hardware </a:t>
            </a:r>
          </a:p>
          <a:p>
            <a:pPr algn="ctr" defTabSz="914172">
              <a:lnSpc>
                <a:spcPct val="90000"/>
              </a:lnSpc>
            </a:pPr>
            <a:r>
              <a:rPr lang="en-US" sz="2353" spc="-49" dirty="0">
                <a:solidFill>
                  <a:prstClr val="white"/>
                </a:solidFill>
                <a:latin typeface="Segoe UI Light"/>
              </a:rPr>
              <a:t>is cheap</a:t>
            </a:r>
          </a:p>
        </p:txBody>
      </p:sp>
      <p:sp>
        <p:nvSpPr>
          <p:cNvPr id="5" name="Rectangle 4"/>
          <p:cNvSpPr>
            <a:spLocks/>
          </p:cNvSpPr>
          <p:nvPr/>
        </p:nvSpPr>
        <p:spPr bwMode="auto">
          <a:xfrm>
            <a:off x="2720942" y="2084363"/>
            <a:ext cx="2241062" cy="268927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25" tIns="89617" rIns="89617" bIns="45706" numCol="1" rtlCol="0" anchor="b" anchorCtr="0" compatLnSpc="1">
            <a:prstTxWarp prst="textNoShape">
              <a:avLst/>
            </a:prstTxWarp>
          </a:bodyPr>
          <a:lstStyle/>
          <a:p>
            <a:pPr algn="ctr" defTabSz="914172">
              <a:lnSpc>
                <a:spcPct val="90000"/>
              </a:lnSpc>
            </a:pPr>
            <a:r>
              <a:rPr lang="en-US" sz="2353" spc="-49" dirty="0">
                <a:solidFill>
                  <a:prstClr val="white"/>
                </a:solidFill>
                <a:latin typeface="Segoe UI Light"/>
              </a:rPr>
              <a:t>Connectivity </a:t>
            </a:r>
          </a:p>
          <a:p>
            <a:pPr algn="ctr" defTabSz="914172">
              <a:lnSpc>
                <a:spcPct val="90000"/>
              </a:lnSpc>
            </a:pPr>
            <a:r>
              <a:rPr lang="en-US" sz="2353" spc="-49" dirty="0">
                <a:solidFill>
                  <a:prstClr val="white"/>
                </a:solidFill>
                <a:latin typeface="Segoe UI Light"/>
              </a:rPr>
              <a:t>is pervasive</a:t>
            </a:r>
          </a:p>
        </p:txBody>
      </p:sp>
      <p:sp>
        <p:nvSpPr>
          <p:cNvPr id="6" name="Rectangle 5"/>
          <p:cNvSpPr>
            <a:spLocks/>
          </p:cNvSpPr>
          <p:nvPr/>
        </p:nvSpPr>
        <p:spPr bwMode="auto">
          <a:xfrm>
            <a:off x="4948539" y="2084363"/>
            <a:ext cx="2241062" cy="2689274"/>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25" tIns="89617" rIns="89617" bIns="45706" numCol="1" rtlCol="0" anchor="b" anchorCtr="0" compatLnSpc="1">
            <a:prstTxWarp prst="textNoShape">
              <a:avLst/>
            </a:prstTxWarp>
          </a:bodyPr>
          <a:lstStyle/>
          <a:p>
            <a:pPr algn="ctr" defTabSz="914172">
              <a:lnSpc>
                <a:spcPct val="90000"/>
              </a:lnSpc>
            </a:pPr>
            <a:r>
              <a:rPr lang="en-US" sz="2353" spc="-49" dirty="0">
                <a:solidFill>
                  <a:prstClr val="white"/>
                </a:solidFill>
                <a:latin typeface="Segoe UI Light"/>
              </a:rPr>
              <a:t>Development </a:t>
            </a:r>
          </a:p>
          <a:p>
            <a:pPr algn="ctr" defTabSz="914172">
              <a:lnSpc>
                <a:spcPct val="90000"/>
              </a:lnSpc>
            </a:pPr>
            <a:r>
              <a:rPr lang="en-US" sz="2353" spc="-49" dirty="0">
                <a:solidFill>
                  <a:prstClr val="white"/>
                </a:solidFill>
                <a:latin typeface="Segoe UI Light"/>
              </a:rPr>
              <a:t>is easy</a:t>
            </a:r>
          </a:p>
        </p:txBody>
      </p:sp>
      <p:sp>
        <p:nvSpPr>
          <p:cNvPr id="7" name="Rectangle 6"/>
          <p:cNvSpPr>
            <a:spLocks/>
          </p:cNvSpPr>
          <p:nvPr/>
        </p:nvSpPr>
        <p:spPr bwMode="auto">
          <a:xfrm>
            <a:off x="9420166" y="2084363"/>
            <a:ext cx="2241062" cy="268927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25" tIns="89617" rIns="89617" bIns="45706" numCol="1" rtlCol="0" anchor="b" anchorCtr="0" compatLnSpc="1">
            <a:prstTxWarp prst="textNoShape">
              <a:avLst/>
            </a:prstTxWarp>
          </a:bodyPr>
          <a:lstStyle/>
          <a:p>
            <a:pPr algn="ctr" defTabSz="914172">
              <a:lnSpc>
                <a:spcPct val="90000"/>
              </a:lnSpc>
            </a:pPr>
            <a:r>
              <a:rPr lang="en-US" sz="2353" spc="-49" dirty="0">
                <a:solidFill>
                  <a:prstClr val="white"/>
                </a:solidFill>
                <a:latin typeface="Segoe UI Light"/>
              </a:rPr>
              <a:t>New Innovative Scenarios</a:t>
            </a:r>
          </a:p>
        </p:txBody>
      </p:sp>
      <p:sp>
        <p:nvSpPr>
          <p:cNvPr id="8" name="Rectangle 7"/>
          <p:cNvSpPr>
            <a:spLocks/>
          </p:cNvSpPr>
          <p:nvPr/>
        </p:nvSpPr>
        <p:spPr bwMode="auto">
          <a:xfrm>
            <a:off x="7176136" y="2084363"/>
            <a:ext cx="2241062" cy="268927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25" tIns="89617" rIns="89617" bIns="45706" numCol="1" rtlCol="0" anchor="b" anchorCtr="0" compatLnSpc="1">
            <a:prstTxWarp prst="textNoShape">
              <a:avLst/>
            </a:prstTxWarp>
          </a:bodyPr>
          <a:lstStyle/>
          <a:p>
            <a:pPr algn="ctr" defTabSz="914172">
              <a:lnSpc>
                <a:spcPct val="90000"/>
              </a:lnSpc>
            </a:pPr>
            <a:r>
              <a:rPr lang="en-US" sz="2353" spc="-49" dirty="0">
                <a:solidFill>
                  <a:prstClr val="white"/>
                </a:solidFill>
                <a:latin typeface="Segoe UI Light"/>
              </a:rPr>
              <a:t>Cloud can deal with big data</a:t>
            </a:r>
          </a:p>
        </p:txBody>
      </p:sp>
      <p:sp>
        <p:nvSpPr>
          <p:cNvPr id="9" name="Donut 305"/>
          <p:cNvSpPr>
            <a:spLocks noChangeAspect="1"/>
          </p:cNvSpPr>
          <p:nvPr/>
        </p:nvSpPr>
        <p:spPr bwMode="auto">
          <a:xfrm>
            <a:off x="2932069" y="2385920"/>
            <a:ext cx="1661986" cy="1052988"/>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606980" y="2385919"/>
            <a:ext cx="1240304" cy="848715"/>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827429" y="2231611"/>
            <a:ext cx="652111" cy="1165352"/>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grpSp>
        <p:nvGrpSpPr>
          <p:cNvPr id="3" name="Group 2"/>
          <p:cNvGrpSpPr/>
          <p:nvPr/>
        </p:nvGrpSpPr>
        <p:grpSpPr>
          <a:xfrm>
            <a:off x="781710" y="2671762"/>
            <a:ext cx="1560522" cy="483290"/>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896386">
                <a:defRPr/>
              </a:pPr>
              <a:endParaRPr lang="en-US" sz="1568"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1765" spc="-132"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108142" y="2350682"/>
            <a:ext cx="832243" cy="1111342"/>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endParaRPr lang="en-US" sz="1568"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19" tIns="44809" rIns="44809" bIns="89619"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23"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spc="-49"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568" dirty="0">
                    <a:solidFill>
                      <a:srgbClr val="404040"/>
                    </a:solidFill>
                  </a:endParaRPr>
                </a:p>
              </p:txBody>
            </p:sp>
          </p:grpSp>
        </p:grpSp>
      </p:grpSp>
    </p:spTree>
    <p:extLst>
      <p:ext uri="{BB962C8B-B14F-4D97-AF65-F5344CB8AC3E}">
        <p14:creationId xmlns:p14="http://schemas.microsoft.com/office/powerpoint/2010/main" val="781663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acom.azurecomcdn.net/80C57D/cdn/mediahandler/docarticles/dpsmedia-prod/azure.microsoft.com/en-us/documentation/articles/iot-hub-device-management-library/20160505050819/libr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26" y="388975"/>
            <a:ext cx="9034608" cy="611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33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asellaDiTesto 3"/>
          <p:cNvSpPr txBox="1"/>
          <p:nvPr/>
        </p:nvSpPr>
        <p:spPr>
          <a:xfrm>
            <a:off x="576928" y="1904387"/>
            <a:ext cx="6069531" cy="3539430"/>
          </a:xfrm>
          <a:prstGeom prst="rect">
            <a:avLst/>
          </a:prstGeom>
          <a:noFill/>
        </p:spPr>
        <p:txBody>
          <a:bodyPr wrap="square" rtlCol="0">
            <a:spAutoFit/>
          </a:bodyPr>
          <a:lstStyle/>
          <a:p>
            <a:pPr marL="457200" indent="-457200">
              <a:buFont typeface="Arial" panose="020B0604020202020204" pitchFamily="34" charset="0"/>
              <a:buChar char="•"/>
            </a:pPr>
            <a:r>
              <a:rPr lang="it-IT" sz="2800" dirty="0"/>
              <a:t>For devices and field gateway</a:t>
            </a:r>
          </a:p>
          <a:p>
            <a:pPr marL="457200" indent="-457200">
              <a:buFont typeface="Arial" panose="020B0604020202020204" pitchFamily="34" charset="0"/>
              <a:buChar char="•"/>
            </a:pPr>
            <a:r>
              <a:rPr lang="it-IT" sz="2800" dirty="0"/>
              <a:t>Platforms</a:t>
            </a:r>
          </a:p>
          <a:p>
            <a:pPr marL="914400" lvl="1" indent="-457200">
              <a:buFont typeface="Arial" panose="020B0604020202020204" pitchFamily="34" charset="0"/>
              <a:buChar char="•"/>
            </a:pPr>
            <a:r>
              <a:rPr lang="it-IT" sz="2800" dirty="0"/>
              <a:t>Windows</a:t>
            </a:r>
          </a:p>
          <a:p>
            <a:pPr marL="914400" lvl="1" indent="-457200">
              <a:buFont typeface="Arial" panose="020B0604020202020204" pitchFamily="34" charset="0"/>
              <a:buChar char="•"/>
            </a:pPr>
            <a:r>
              <a:rPr lang="it-IT" sz="2800" dirty="0"/>
              <a:t>Linux</a:t>
            </a:r>
          </a:p>
          <a:p>
            <a:pPr marL="914400" lvl="1" indent="-457200">
              <a:buFont typeface="Arial" panose="020B0604020202020204" pitchFamily="34" charset="0"/>
              <a:buChar char="•"/>
            </a:pPr>
            <a:r>
              <a:rPr lang="it-IT" sz="2800" dirty="0"/>
              <a:t>RTOS (freeRTOS), ARM mbed</a:t>
            </a:r>
          </a:p>
          <a:p>
            <a:pPr marL="914400" lvl="1" indent="-457200">
              <a:buFont typeface="Arial" panose="020B0604020202020204" pitchFamily="34" charset="0"/>
              <a:buChar char="•"/>
            </a:pPr>
            <a:r>
              <a:rPr lang="it-IT" sz="2800" dirty="0"/>
              <a:t>Android, iOS</a:t>
            </a:r>
          </a:p>
          <a:p>
            <a:pPr marL="457200" indent="-457200">
              <a:buFont typeface="Arial" panose="020B0604020202020204" pitchFamily="34" charset="0"/>
              <a:buChar char="•"/>
            </a:pPr>
            <a:r>
              <a:rPr lang="it-IT" sz="2800" dirty="0"/>
              <a:t>Languages</a:t>
            </a:r>
          </a:p>
          <a:p>
            <a:pPr marL="914400" lvl="1" indent="-457200">
              <a:buFont typeface="Arial" panose="020B0604020202020204" pitchFamily="34" charset="0"/>
              <a:buChar char="•"/>
            </a:pPr>
            <a:r>
              <a:rPr lang="it-IT" sz="2800" dirty="0"/>
              <a:t>C#, C, Java, JavaScript (NodeJS)</a:t>
            </a:r>
          </a:p>
        </p:txBody>
      </p:sp>
      <p:sp>
        <p:nvSpPr>
          <p:cNvPr id="2" name="CasellaDiTesto 1"/>
          <p:cNvSpPr txBox="1"/>
          <p:nvPr/>
        </p:nvSpPr>
        <p:spPr>
          <a:xfrm>
            <a:off x="508958" y="1172674"/>
            <a:ext cx="11187173" cy="707886"/>
          </a:xfrm>
          <a:prstGeom prst="rect">
            <a:avLst/>
          </a:prstGeom>
          <a:noFill/>
        </p:spPr>
        <p:txBody>
          <a:bodyPr wrap="square" rtlCol="0">
            <a:spAutoFit/>
          </a:bodyPr>
          <a:lstStyle/>
          <a:p>
            <a:r>
              <a:rPr lang="it-IT" sz="4000" dirty="0"/>
              <a:t>IoT Hub for developers :  SDKs</a:t>
            </a:r>
          </a:p>
        </p:txBody>
      </p:sp>
      <p:sp>
        <p:nvSpPr>
          <p:cNvPr id="5" name="CasellaDiTesto 3"/>
          <p:cNvSpPr txBox="1"/>
          <p:nvPr/>
        </p:nvSpPr>
        <p:spPr>
          <a:xfrm>
            <a:off x="6460371" y="1904387"/>
            <a:ext cx="5531029" cy="2246769"/>
          </a:xfrm>
          <a:prstGeom prst="rect">
            <a:avLst/>
          </a:prstGeom>
          <a:noFill/>
        </p:spPr>
        <p:txBody>
          <a:bodyPr wrap="square" rtlCol="0">
            <a:spAutoFit/>
          </a:bodyPr>
          <a:lstStyle/>
          <a:p>
            <a:pPr marL="457200" indent="-457200">
              <a:buFont typeface="Arial" panose="020B0604020202020204" pitchFamily="34" charset="0"/>
              <a:buChar char="•"/>
            </a:pPr>
            <a:r>
              <a:rPr lang="it-IT" sz="2800" dirty="0"/>
              <a:t>For back-ends and cloud gateway</a:t>
            </a:r>
          </a:p>
          <a:p>
            <a:pPr marL="457200" indent="-457200">
              <a:buFont typeface="Arial" panose="020B0604020202020204" pitchFamily="34" charset="0"/>
              <a:buChar char="•"/>
            </a:pPr>
            <a:r>
              <a:rPr lang="it-IT" sz="2800" dirty="0"/>
              <a:t>Languages</a:t>
            </a:r>
          </a:p>
          <a:p>
            <a:pPr marL="914400" lvl="1" indent="-457200">
              <a:buFont typeface="Arial" panose="020B0604020202020204" pitchFamily="34" charset="0"/>
              <a:buChar char="•"/>
            </a:pPr>
            <a:r>
              <a:rPr lang="it-IT" sz="2800" dirty="0"/>
              <a:t>.Net C#</a:t>
            </a:r>
          </a:p>
          <a:p>
            <a:pPr marL="914400" lvl="1" indent="-457200">
              <a:buFont typeface="Arial" panose="020B0604020202020204" pitchFamily="34" charset="0"/>
              <a:buChar char="•"/>
            </a:pPr>
            <a:r>
              <a:rPr lang="it-IT" sz="2800" dirty="0"/>
              <a:t>Java</a:t>
            </a:r>
          </a:p>
          <a:p>
            <a:pPr marL="914400" lvl="1" indent="-457200">
              <a:buFont typeface="Arial" panose="020B0604020202020204" pitchFamily="34" charset="0"/>
              <a:buChar char="•"/>
            </a:pPr>
            <a:r>
              <a:rPr lang="it-IT" sz="2800" dirty="0"/>
              <a:t>JavaScript (NodeJS)</a:t>
            </a:r>
          </a:p>
        </p:txBody>
      </p:sp>
      <p:sp>
        <p:nvSpPr>
          <p:cNvPr id="6" name="CasellaDiTesto 3"/>
          <p:cNvSpPr txBox="1"/>
          <p:nvPr/>
        </p:nvSpPr>
        <p:spPr>
          <a:xfrm>
            <a:off x="576928" y="6059932"/>
            <a:ext cx="10567157" cy="523220"/>
          </a:xfrm>
          <a:prstGeom prst="rect">
            <a:avLst/>
          </a:prstGeom>
          <a:noFill/>
        </p:spPr>
        <p:txBody>
          <a:bodyPr wrap="square" rtlCol="0">
            <a:spAutoFit/>
          </a:bodyPr>
          <a:lstStyle/>
          <a:p>
            <a:pPr lvl="1"/>
            <a:r>
              <a:rPr lang="it-IT" sz="2800" dirty="0"/>
              <a:t>AMQP, MQTT and HTTP directly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8130" y="4480609"/>
            <a:ext cx="2846614" cy="1167111"/>
          </a:xfrm>
          <a:prstGeom prst="rect">
            <a:avLst/>
          </a:prstGeom>
        </p:spPr>
      </p:pic>
      <p:sp>
        <p:nvSpPr>
          <p:cNvPr id="7" name="矩形 6"/>
          <p:cNvSpPr/>
          <p:nvPr/>
        </p:nvSpPr>
        <p:spPr>
          <a:xfrm>
            <a:off x="7233897" y="5567209"/>
            <a:ext cx="3983976" cy="369332"/>
          </a:xfrm>
          <a:prstGeom prst="rect">
            <a:avLst/>
          </a:prstGeom>
        </p:spPr>
        <p:txBody>
          <a:bodyPr wrap="none">
            <a:spAutoFit/>
          </a:bodyPr>
          <a:lstStyle/>
          <a:p>
            <a:r>
              <a:rPr lang="en-US" dirty="0"/>
              <a:t>https://github.com/Azure/azure-iot-sdks</a:t>
            </a:r>
          </a:p>
        </p:txBody>
      </p:sp>
    </p:spTree>
    <p:extLst>
      <p:ext uri="{BB962C8B-B14F-4D97-AF65-F5344CB8AC3E}">
        <p14:creationId xmlns:p14="http://schemas.microsoft.com/office/powerpoint/2010/main" val="2086697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 calcmode="lin" valueType="num">
                                      <p:cBhvr additive="base">
                                        <p:cTn id="3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 calcmode="lin" valueType="num">
                                      <p:cBhvr additive="base">
                                        <p:cTn id="4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 end="1"/>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 calcmode="lin" valueType="num">
                                      <p:cBhvr additive="base">
                                        <p:cTn id="4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anim calcmode="lin" valueType="num">
                                      <p:cBhvr additive="base">
                                        <p:cTn id="5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3" end="3"/>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anim calcmode="lin" valueType="num">
                                      <p:cBhvr additive="base">
                                        <p:cTn id="5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p:cTn id="61" dur="1000" fill="hold"/>
                                        <p:tgtEl>
                                          <p:spTgt spid="3"/>
                                        </p:tgtEl>
                                        <p:attrNameLst>
                                          <p:attrName>ppt_w</p:attrName>
                                        </p:attrNameLst>
                                      </p:cBhvr>
                                      <p:tavLst>
                                        <p:tav tm="0">
                                          <p:val>
                                            <p:fltVal val="0"/>
                                          </p:val>
                                        </p:tav>
                                        <p:tav tm="100000">
                                          <p:val>
                                            <p:strVal val="#ppt_w"/>
                                          </p:val>
                                        </p:tav>
                                      </p:tavLst>
                                    </p:anim>
                                    <p:anim calcmode="lin" valueType="num">
                                      <p:cBhvr>
                                        <p:cTn id="62" dur="1000" fill="hold"/>
                                        <p:tgtEl>
                                          <p:spTgt spid="3"/>
                                        </p:tgtEl>
                                        <p:attrNameLst>
                                          <p:attrName>ppt_h</p:attrName>
                                        </p:attrNameLst>
                                      </p:cBhvr>
                                      <p:tavLst>
                                        <p:tav tm="0">
                                          <p:val>
                                            <p:fltVal val="0"/>
                                          </p:val>
                                        </p:tav>
                                        <p:tav tm="100000">
                                          <p:val>
                                            <p:strVal val="#ppt_h"/>
                                          </p:val>
                                        </p:tav>
                                      </p:tavLst>
                                    </p:anim>
                                    <p:anim calcmode="lin" valueType="num">
                                      <p:cBhvr>
                                        <p:cTn id="63" dur="1000" fill="hold"/>
                                        <p:tgtEl>
                                          <p:spTgt spid="3"/>
                                        </p:tgtEl>
                                        <p:attrNameLst>
                                          <p:attrName>style.rotation</p:attrName>
                                        </p:attrNameLst>
                                      </p:cBhvr>
                                      <p:tavLst>
                                        <p:tav tm="0">
                                          <p:val>
                                            <p:fltVal val="90"/>
                                          </p:val>
                                        </p:tav>
                                        <p:tav tm="100000">
                                          <p:val>
                                            <p:fltVal val="0"/>
                                          </p:val>
                                        </p:tav>
                                      </p:tavLst>
                                    </p:anim>
                                    <p:animEffect transition="in" filter="fade">
                                      <p:cBhvr>
                                        <p:cTn id="64" dur="10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2000"/>
                                        <p:tgtEl>
                                          <p:spTgt spid="6"/>
                                        </p:tgtEl>
                                      </p:cBhvr>
                                    </p:animEffect>
                                    <p:anim calcmode="lin" valueType="num">
                                      <p:cBhvr>
                                        <p:cTn id="70" dur="2000" fill="hold"/>
                                        <p:tgtEl>
                                          <p:spTgt spid="6"/>
                                        </p:tgtEl>
                                        <p:attrNameLst>
                                          <p:attrName>ppt_w</p:attrName>
                                        </p:attrNameLst>
                                      </p:cBhvr>
                                      <p:tavLst>
                                        <p:tav tm="0" fmla="#ppt_w*sin(2.5*pi*$)">
                                          <p:val>
                                            <p:fltVal val="0"/>
                                          </p:val>
                                        </p:tav>
                                        <p:tav tm="100000">
                                          <p:val>
                                            <p:fltVal val="1"/>
                                          </p:val>
                                        </p:tav>
                                      </p:tavLst>
                                    </p:anim>
                                    <p:anim calcmode="lin" valueType="num">
                                      <p:cBhvr>
                                        <p:cTn id="71"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t>
            </a:r>
            <a:r>
              <a:rPr lang="en-US" dirty="0" err="1"/>
              <a:t>IoT</a:t>
            </a:r>
            <a:r>
              <a:rPr lang="en-US" dirty="0"/>
              <a:t> SDKs</a:t>
            </a:r>
          </a:p>
        </p:txBody>
      </p:sp>
      <p:sp>
        <p:nvSpPr>
          <p:cNvPr id="4" name="Text Placeholder 3"/>
          <p:cNvSpPr>
            <a:spLocks noGrp="1"/>
          </p:cNvSpPr>
          <p:nvPr>
            <p:ph type="body" sz="quarter" idx="10"/>
          </p:nvPr>
        </p:nvSpPr>
        <p:spPr/>
        <p:txBody>
          <a:bodyPr>
            <a:noAutofit/>
          </a:bodyPr>
          <a:lstStyle/>
          <a:p>
            <a:r>
              <a:rPr lang="en-US" sz="2400" dirty="0"/>
              <a:t>Device-facing</a:t>
            </a:r>
          </a:p>
          <a:p>
            <a:pPr lvl="1"/>
            <a:r>
              <a:rPr lang="en-US" sz="2400" dirty="0"/>
              <a:t>For devices and field gateway</a:t>
            </a:r>
          </a:p>
          <a:p>
            <a:r>
              <a:rPr lang="en-US" sz="2400" dirty="0"/>
              <a:t>Platforms</a:t>
            </a:r>
          </a:p>
          <a:p>
            <a:pPr lvl="1"/>
            <a:r>
              <a:rPr lang="en-US" sz="2400" dirty="0"/>
              <a:t>RTOS (TI-RTOS)</a:t>
            </a:r>
          </a:p>
          <a:p>
            <a:pPr lvl="1"/>
            <a:r>
              <a:rPr lang="en-US" sz="2400" dirty="0"/>
              <a:t>Linux</a:t>
            </a:r>
            <a:br>
              <a:rPr lang="en-US" sz="2400" dirty="0"/>
            </a:br>
            <a:r>
              <a:rPr lang="en-US" sz="2400" dirty="0"/>
              <a:t>(Ubuntu, </a:t>
            </a:r>
            <a:r>
              <a:rPr lang="en-US" sz="2400" dirty="0" err="1"/>
              <a:t>Debian</a:t>
            </a:r>
            <a:r>
              <a:rPr lang="en-US" sz="2400" dirty="0"/>
              <a:t>, Fedora, </a:t>
            </a:r>
            <a:r>
              <a:rPr lang="en-US" sz="2400" dirty="0" err="1"/>
              <a:t>Raspbian</a:t>
            </a:r>
            <a:r>
              <a:rPr lang="en-US" sz="2400" dirty="0"/>
              <a:t>)</a:t>
            </a:r>
          </a:p>
          <a:p>
            <a:pPr lvl="1"/>
            <a:r>
              <a:rPr lang="en-US" sz="2400" dirty="0"/>
              <a:t>Windows 7/8/10</a:t>
            </a:r>
          </a:p>
          <a:p>
            <a:pPr lvl="1"/>
            <a:r>
              <a:rPr lang="en-US" sz="2400" dirty="0"/>
              <a:t>ARM </a:t>
            </a:r>
            <a:r>
              <a:rPr lang="en-US" sz="2400" dirty="0" err="1"/>
              <a:t>mbed</a:t>
            </a:r>
            <a:endParaRPr lang="en-US" sz="2400" dirty="0"/>
          </a:p>
          <a:p>
            <a:r>
              <a:rPr lang="en-US" sz="2400" dirty="0"/>
              <a:t>Languages</a:t>
            </a:r>
          </a:p>
          <a:p>
            <a:pPr lvl="1"/>
            <a:r>
              <a:rPr lang="en-US" sz="2400" dirty="0"/>
              <a:t>C (C99 compliant), Java, C#, Node</a:t>
            </a:r>
          </a:p>
        </p:txBody>
      </p:sp>
      <p:sp>
        <p:nvSpPr>
          <p:cNvPr id="5" name="Text Placeholder 4"/>
          <p:cNvSpPr>
            <a:spLocks noGrp="1"/>
          </p:cNvSpPr>
          <p:nvPr>
            <p:ph type="body" sz="quarter" idx="11"/>
          </p:nvPr>
        </p:nvSpPr>
        <p:spPr/>
        <p:txBody>
          <a:bodyPr>
            <a:noAutofit/>
          </a:bodyPr>
          <a:lstStyle/>
          <a:p>
            <a:r>
              <a:rPr lang="en-US" sz="2400" dirty="0"/>
              <a:t>Service-facing</a:t>
            </a:r>
          </a:p>
          <a:p>
            <a:pPr lvl="1"/>
            <a:r>
              <a:rPr lang="en-US" sz="2400" dirty="0"/>
              <a:t>For back-ends and cloud gateway</a:t>
            </a:r>
          </a:p>
          <a:p>
            <a:r>
              <a:rPr lang="en-US" sz="2400" dirty="0"/>
              <a:t>Languages</a:t>
            </a:r>
          </a:p>
          <a:p>
            <a:pPr lvl="1"/>
            <a:r>
              <a:rPr lang="en-US" sz="2400" dirty="0"/>
              <a:t>.NET C#</a:t>
            </a:r>
          </a:p>
          <a:p>
            <a:pPr lvl="1"/>
            <a:r>
              <a:rPr lang="en-US" sz="2400" dirty="0"/>
              <a:t>Java</a:t>
            </a:r>
          </a:p>
          <a:p>
            <a:pPr lvl="1"/>
            <a:r>
              <a:rPr lang="en-US" sz="2400" dirty="0"/>
              <a:t>Node</a:t>
            </a:r>
          </a:p>
        </p:txBody>
      </p:sp>
      <p:sp>
        <p:nvSpPr>
          <p:cNvPr id="6" name="CasellaDiTesto 3"/>
          <p:cNvSpPr txBox="1"/>
          <p:nvPr/>
        </p:nvSpPr>
        <p:spPr>
          <a:xfrm>
            <a:off x="576928" y="6059932"/>
            <a:ext cx="10567157" cy="523220"/>
          </a:xfrm>
          <a:prstGeom prst="rect">
            <a:avLst/>
          </a:prstGeom>
          <a:noFill/>
        </p:spPr>
        <p:txBody>
          <a:bodyPr wrap="square" rtlCol="0">
            <a:spAutoFit/>
          </a:bodyPr>
          <a:lstStyle/>
          <a:p>
            <a:pPr lvl="1"/>
            <a:r>
              <a:rPr lang="it-IT" sz="2800" dirty="0"/>
              <a:t>AMQP, MQTT and HTTP directly !!</a:t>
            </a:r>
          </a:p>
        </p:txBody>
      </p:sp>
      <p:pic>
        <p:nvPicPr>
          <p:cNvPr id="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8130" y="4480609"/>
            <a:ext cx="2846614" cy="1167111"/>
          </a:xfrm>
          <a:prstGeom prst="rect">
            <a:avLst/>
          </a:prstGeom>
        </p:spPr>
      </p:pic>
      <p:sp>
        <p:nvSpPr>
          <p:cNvPr id="8" name="矩形 7"/>
          <p:cNvSpPr/>
          <p:nvPr/>
        </p:nvSpPr>
        <p:spPr>
          <a:xfrm>
            <a:off x="7233897" y="5567209"/>
            <a:ext cx="3983976" cy="369332"/>
          </a:xfrm>
          <a:prstGeom prst="rect">
            <a:avLst/>
          </a:prstGeom>
        </p:spPr>
        <p:txBody>
          <a:bodyPr wrap="none">
            <a:spAutoFit/>
          </a:bodyPr>
          <a:lstStyle/>
          <a:p>
            <a:r>
              <a:rPr lang="en-US" dirty="0"/>
              <a:t>https://github.com/Azure/azure-iot-sdks</a:t>
            </a:r>
          </a:p>
        </p:txBody>
      </p:sp>
    </p:spTree>
    <p:extLst>
      <p:ext uri="{BB962C8B-B14F-4D97-AF65-F5344CB8AC3E}">
        <p14:creationId xmlns:p14="http://schemas.microsoft.com/office/powerpoint/2010/main" val="2454737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anim calcmode="lin" valueType="num">
                                      <p:cBhvr>
                                        <p:cTn id="16" dur="2000" fill="hold"/>
                                        <p:tgtEl>
                                          <p:spTgt spid="6"/>
                                        </p:tgtEl>
                                        <p:attrNameLst>
                                          <p:attrName>ppt_w</p:attrName>
                                        </p:attrNameLst>
                                      </p:cBhvr>
                                      <p:tavLst>
                                        <p:tav tm="0" fmla="#ppt_w*sin(2.5*pi*$)">
                                          <p:val>
                                            <p:fltVal val="0"/>
                                          </p:val>
                                        </p:tav>
                                        <p:tav tm="100000">
                                          <p:val>
                                            <p:fltVal val="1"/>
                                          </p:val>
                                        </p:tav>
                                      </p:tavLst>
                                    </p:anim>
                                    <p:anim calcmode="lin" valueType="num">
                                      <p:cBhvr>
                                        <p:cTn id="17"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508958" y="1172674"/>
            <a:ext cx="11187173" cy="707886"/>
          </a:xfrm>
          <a:prstGeom prst="rect">
            <a:avLst/>
          </a:prstGeom>
          <a:noFill/>
        </p:spPr>
        <p:txBody>
          <a:bodyPr wrap="square" rtlCol="0">
            <a:spAutoFit/>
          </a:bodyPr>
          <a:lstStyle/>
          <a:p>
            <a:r>
              <a:rPr lang="it-IT" sz="4000" dirty="0"/>
              <a:t>IoT Hub for developers :  Hardware</a:t>
            </a: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0857" y="1880560"/>
            <a:ext cx="7380608" cy="4830398"/>
          </a:xfrm>
          <a:prstGeom prst="rect">
            <a:avLst/>
          </a:prstGeom>
        </p:spPr>
      </p:pic>
      <p:sp>
        <p:nvSpPr>
          <p:cNvPr id="6" name="CasellaDiTesto 3"/>
          <p:cNvSpPr txBox="1"/>
          <p:nvPr/>
        </p:nvSpPr>
        <p:spPr>
          <a:xfrm>
            <a:off x="8265436" y="1822504"/>
            <a:ext cx="3926564" cy="3539430"/>
          </a:xfrm>
          <a:prstGeom prst="rect">
            <a:avLst/>
          </a:prstGeom>
          <a:noFill/>
        </p:spPr>
        <p:txBody>
          <a:bodyPr wrap="square" rtlCol="0">
            <a:spAutoFit/>
          </a:bodyPr>
          <a:lstStyle/>
          <a:p>
            <a:pPr marL="457200" indent="-457200">
              <a:buFont typeface="Arial" panose="020B0604020202020204" pitchFamily="34" charset="0"/>
              <a:buChar char="•"/>
            </a:pPr>
            <a:r>
              <a:rPr lang="it-IT" sz="2800" dirty="0"/>
              <a:t>Raspberry Pi 2</a:t>
            </a:r>
          </a:p>
          <a:p>
            <a:pPr marL="457200" indent="-457200">
              <a:buFont typeface="Arial" panose="020B0604020202020204" pitchFamily="34" charset="0"/>
              <a:buChar char="•"/>
            </a:pPr>
            <a:r>
              <a:rPr lang="it-IT" sz="2800" dirty="0"/>
              <a:t>MinnowBoard Max</a:t>
            </a:r>
          </a:p>
          <a:p>
            <a:pPr marL="457200" indent="-457200">
              <a:buFont typeface="Arial" panose="020B0604020202020204" pitchFamily="34" charset="0"/>
              <a:buChar char="•"/>
            </a:pPr>
            <a:r>
              <a:rPr lang="it-IT" sz="2800" dirty="0"/>
              <a:t>Dragonboard 410C</a:t>
            </a:r>
          </a:p>
          <a:p>
            <a:pPr marL="457200" indent="-457200">
              <a:buFont typeface="Arial" panose="020B0604020202020204" pitchFamily="34" charset="0"/>
              <a:buChar char="•"/>
            </a:pPr>
            <a:r>
              <a:rPr lang="it-IT" sz="2800" dirty="0"/>
              <a:t>Freescale FRDM-K64F</a:t>
            </a:r>
          </a:p>
          <a:p>
            <a:pPr marL="457200" indent="-457200">
              <a:buFont typeface="Arial" panose="020B0604020202020204" pitchFamily="34" charset="0"/>
              <a:buChar char="•"/>
            </a:pPr>
            <a:r>
              <a:rPr lang="it-IT" sz="2800" dirty="0"/>
              <a:t>TI CC3200</a:t>
            </a:r>
          </a:p>
          <a:p>
            <a:pPr marL="457200" indent="-457200">
              <a:buFont typeface="Arial" panose="020B0604020202020204" pitchFamily="34" charset="0"/>
              <a:buChar char="•"/>
            </a:pPr>
            <a:r>
              <a:rPr lang="it-IT" sz="2800" dirty="0"/>
              <a:t>...</a:t>
            </a:r>
          </a:p>
          <a:p>
            <a:pPr marL="457200" indent="-457200">
              <a:buFont typeface="Arial" panose="020B0604020202020204" pitchFamily="34" charset="0"/>
              <a:buChar char="•"/>
            </a:pPr>
            <a:r>
              <a:rPr lang="it-IT" sz="2800" dirty="0"/>
              <a:t>...</a:t>
            </a:r>
          </a:p>
          <a:p>
            <a:pPr marL="457200" indent="-457200">
              <a:buFont typeface="Arial" panose="020B0604020202020204" pitchFamily="34" charset="0"/>
              <a:buChar char="•"/>
            </a:pPr>
            <a:r>
              <a:rPr lang="it-IT" sz="2800" dirty="0"/>
              <a:t>Your board !!</a:t>
            </a:r>
          </a:p>
        </p:txBody>
      </p:sp>
    </p:spTree>
    <p:extLst>
      <p:ext uri="{BB962C8B-B14F-4D97-AF65-F5344CB8AC3E}">
        <p14:creationId xmlns:p14="http://schemas.microsoft.com/office/powerpoint/2010/main" val="17116791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512497" y="1904387"/>
            <a:ext cx="10170157" cy="4832092"/>
          </a:xfrm>
          <a:prstGeom prst="rect">
            <a:avLst/>
          </a:prstGeom>
          <a:noFill/>
        </p:spPr>
        <p:txBody>
          <a:bodyPr wrap="square" rtlCol="0">
            <a:spAutoFit/>
          </a:bodyPr>
          <a:lstStyle/>
          <a:p>
            <a:pPr marL="457200" indent="-457200">
              <a:buFont typeface="Arial" panose="020B0604020202020204" pitchFamily="34" charset="0"/>
              <a:buChar char="•"/>
            </a:pPr>
            <a:r>
              <a:rPr lang="it-IT" sz="2800" dirty="0"/>
              <a:t>Identity</a:t>
            </a:r>
          </a:p>
          <a:p>
            <a:pPr marL="914400" lvl="1" indent="-457200">
              <a:buFont typeface="Arial" panose="020B0604020202020204" pitchFamily="34" charset="0"/>
              <a:buChar char="•"/>
            </a:pPr>
            <a:r>
              <a:rPr lang="it-IT" sz="2800" dirty="0"/>
              <a:t>devices registry</a:t>
            </a:r>
          </a:p>
          <a:p>
            <a:pPr marL="914400" lvl="1" indent="-457200">
              <a:buFont typeface="Arial" panose="020B0604020202020204" pitchFamily="34" charset="0"/>
              <a:buChar char="•"/>
            </a:pPr>
            <a:r>
              <a:rPr lang="it-IT" sz="2800" dirty="0"/>
              <a:t>provisioning APIs (create, delete, ...)</a:t>
            </a:r>
          </a:p>
          <a:p>
            <a:pPr marL="914400" lvl="1" indent="-457200">
              <a:buFont typeface="Arial" panose="020B0604020202020204" pitchFamily="34" charset="0"/>
              <a:buChar char="•"/>
            </a:pPr>
            <a:r>
              <a:rPr lang="it-IT" sz="2800" dirty="0"/>
              <a:t>monitoring (connection status, activity, ...)</a:t>
            </a:r>
          </a:p>
          <a:p>
            <a:pPr marL="457200" indent="-457200">
              <a:buFont typeface="Arial" panose="020B0604020202020204" pitchFamily="34" charset="0"/>
              <a:buChar char="•"/>
            </a:pPr>
            <a:r>
              <a:rPr lang="it-IT" sz="2800" dirty="0"/>
              <a:t>Authentication</a:t>
            </a:r>
          </a:p>
          <a:p>
            <a:pPr marL="914400" lvl="1" indent="-457200">
              <a:buFont typeface="Arial" panose="020B0604020202020204" pitchFamily="34" charset="0"/>
              <a:buChar char="•"/>
            </a:pPr>
            <a:r>
              <a:rPr lang="it-IT" sz="2800" dirty="0"/>
              <a:t>permission (r-only registry, r/w registry, device, service)</a:t>
            </a:r>
          </a:p>
          <a:p>
            <a:pPr marL="914400" lvl="1" indent="-457200">
              <a:buFont typeface="Arial" panose="020B0604020202020204" pitchFamily="34" charset="0"/>
              <a:buChar char="•"/>
            </a:pPr>
            <a:r>
              <a:rPr lang="it-IT" sz="2800" dirty="0"/>
              <a:t>policy made with one or more permissions</a:t>
            </a:r>
          </a:p>
          <a:p>
            <a:pPr marL="914400" lvl="1" indent="-457200">
              <a:buFont typeface="Arial" panose="020B0604020202020204" pitchFamily="34" charset="0"/>
              <a:buChar char="•"/>
            </a:pPr>
            <a:r>
              <a:rPr lang="it-IT" sz="2800" dirty="0"/>
              <a:t>per-device auth with SAS token (from device id and device key)</a:t>
            </a:r>
          </a:p>
          <a:p>
            <a:pPr marL="457200" indent="-457200">
              <a:buFont typeface="Arial" panose="020B0604020202020204" pitchFamily="34" charset="0"/>
              <a:buChar char="•"/>
            </a:pPr>
            <a:r>
              <a:rPr lang="it-IT" sz="2800" dirty="0"/>
              <a:t>Security</a:t>
            </a:r>
          </a:p>
          <a:p>
            <a:pPr marL="914400" lvl="1" indent="-457200">
              <a:buFont typeface="Arial" panose="020B0604020202020204" pitchFamily="34" charset="0"/>
              <a:buChar char="•"/>
            </a:pPr>
            <a:r>
              <a:rPr lang="it-IT" sz="2800" dirty="0"/>
              <a:t>encrypted channel </a:t>
            </a:r>
            <a:r>
              <a:rPr lang="it-IT" sz="2800" dirty="0">
                <a:sym typeface="Wingdings" panose="05000000000000000000" pitchFamily="2" charset="2"/>
              </a:rPr>
              <a:t> SSL/TLS protocol</a:t>
            </a:r>
            <a:endParaRPr lang="it-IT" sz="2800" dirty="0"/>
          </a:p>
          <a:p>
            <a:pPr marL="914400" lvl="1" indent="-457200">
              <a:buFont typeface="Arial" panose="020B0604020202020204" pitchFamily="34" charset="0"/>
              <a:buChar char="•"/>
            </a:pPr>
            <a:endParaRPr lang="it-IT" sz="2800" dirty="0"/>
          </a:p>
        </p:txBody>
      </p:sp>
      <p:sp>
        <p:nvSpPr>
          <p:cNvPr id="2" name="CasellaDiTesto 1"/>
          <p:cNvSpPr txBox="1"/>
          <p:nvPr/>
        </p:nvSpPr>
        <p:spPr>
          <a:xfrm>
            <a:off x="508958" y="1172674"/>
            <a:ext cx="7406743" cy="707886"/>
          </a:xfrm>
          <a:prstGeom prst="rect">
            <a:avLst/>
          </a:prstGeom>
          <a:noFill/>
        </p:spPr>
        <p:txBody>
          <a:bodyPr wrap="square" rtlCol="0">
            <a:spAutoFit/>
          </a:bodyPr>
          <a:lstStyle/>
          <a:p>
            <a:r>
              <a:rPr lang="it-IT" sz="4000" dirty="0"/>
              <a:t>Identity, Authentication  &amp; Security</a:t>
            </a:r>
          </a:p>
        </p:txBody>
      </p:sp>
    </p:spTree>
    <p:extLst>
      <p:ext uri="{BB962C8B-B14F-4D97-AF65-F5344CB8AC3E}">
        <p14:creationId xmlns:p14="http://schemas.microsoft.com/office/powerpoint/2010/main" val="2273808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512497" y="1767907"/>
            <a:ext cx="11679503" cy="4401205"/>
          </a:xfrm>
          <a:prstGeom prst="rect">
            <a:avLst/>
          </a:prstGeom>
          <a:noFill/>
        </p:spPr>
        <p:txBody>
          <a:bodyPr wrap="square" rtlCol="0">
            <a:spAutoFit/>
          </a:bodyPr>
          <a:lstStyle/>
          <a:p>
            <a:pPr marL="457200" indent="-457200">
              <a:buFont typeface="Arial" panose="020B0604020202020204" pitchFamily="34" charset="0"/>
              <a:buChar char="•"/>
            </a:pPr>
            <a:r>
              <a:rPr lang="it-IT" sz="2800" dirty="0"/>
              <a:t>prices based on :</a:t>
            </a:r>
          </a:p>
          <a:p>
            <a:pPr marL="914400" lvl="1" indent="-457200">
              <a:buFont typeface="Arial" panose="020B0604020202020204" pitchFamily="34" charset="0"/>
              <a:buChar char="•"/>
            </a:pPr>
            <a:r>
              <a:rPr lang="it-IT" sz="2800" dirty="0"/>
              <a:t>IoT Hub units (up to 200 or ... contact Microsoft Support)</a:t>
            </a:r>
          </a:p>
          <a:p>
            <a:pPr marL="914400" lvl="1" indent="-457200">
              <a:buFont typeface="Arial" panose="020B0604020202020204" pitchFamily="34" charset="0"/>
              <a:buChar char="•"/>
            </a:pPr>
            <a:r>
              <a:rPr lang="it-IT" sz="2800" dirty="0"/>
              <a:t>number of devices</a:t>
            </a:r>
          </a:p>
          <a:p>
            <a:pPr marL="914400" lvl="1" indent="-457200">
              <a:buFont typeface="Arial" panose="020B0604020202020204" pitchFamily="34" charset="0"/>
              <a:buChar char="•"/>
            </a:pPr>
            <a:r>
              <a:rPr lang="it-IT" sz="2800" dirty="0"/>
              <a:t>total number of messages/day</a:t>
            </a:r>
          </a:p>
          <a:p>
            <a:pPr marL="914400" lvl="1" indent="-457200">
              <a:buFont typeface="Arial" panose="020B0604020202020204" pitchFamily="34" charset="0"/>
              <a:buChar char="•"/>
            </a:pPr>
            <a:r>
              <a:rPr lang="it-IT" sz="2800" dirty="0"/>
              <a:t>messages billed as 16 KB chunk</a:t>
            </a:r>
          </a:p>
          <a:p>
            <a:pPr marL="457200" indent="-457200">
              <a:buFont typeface="Arial" panose="020B0604020202020204" pitchFamily="34" charset="0"/>
              <a:buChar char="•"/>
            </a:pPr>
            <a:r>
              <a:rPr lang="it-IT" sz="2800" dirty="0"/>
              <a:t>throttling based on identity registry ops, device connections, D2C &amp; C2D operations</a:t>
            </a:r>
          </a:p>
          <a:p>
            <a:pPr lvl="1"/>
            <a:endParaRPr lang="it-IT" sz="2800" dirty="0"/>
          </a:p>
          <a:p>
            <a:pPr marL="457200" indent="-457200">
              <a:buFont typeface="Arial" panose="020B0604020202020204" pitchFamily="34" charset="0"/>
              <a:buChar char="•"/>
            </a:pPr>
            <a:endParaRPr lang="it-IT" sz="2800" dirty="0"/>
          </a:p>
          <a:p>
            <a:pPr marL="914400" lvl="1" indent="-457200">
              <a:buFont typeface="Arial" panose="020B0604020202020204" pitchFamily="34" charset="0"/>
              <a:buChar char="•"/>
            </a:pPr>
            <a:endParaRPr lang="it-IT" sz="2800" dirty="0"/>
          </a:p>
        </p:txBody>
      </p:sp>
      <p:sp>
        <p:nvSpPr>
          <p:cNvPr id="2" name="CasellaDiTesto 1"/>
          <p:cNvSpPr txBox="1"/>
          <p:nvPr/>
        </p:nvSpPr>
        <p:spPr>
          <a:xfrm>
            <a:off x="508958" y="1172674"/>
            <a:ext cx="6082911" cy="707886"/>
          </a:xfrm>
          <a:prstGeom prst="rect">
            <a:avLst/>
          </a:prstGeom>
          <a:noFill/>
        </p:spPr>
        <p:txBody>
          <a:bodyPr wrap="square" rtlCol="0">
            <a:spAutoFit/>
          </a:bodyPr>
          <a:lstStyle/>
          <a:p>
            <a:r>
              <a:rPr lang="it-IT" sz="4000" dirty="0"/>
              <a:t>Prices, Quotas &amp; Throttling </a:t>
            </a:r>
          </a:p>
        </p:txBody>
      </p:sp>
      <p:pic>
        <p:nvPicPr>
          <p:cNvPr id="3" name="圖片 2"/>
          <p:cNvPicPr>
            <a:picLocks noChangeAspect="1"/>
          </p:cNvPicPr>
          <p:nvPr/>
        </p:nvPicPr>
        <p:blipFill>
          <a:blip r:embed="rId3"/>
          <a:stretch>
            <a:fillRect/>
          </a:stretch>
        </p:blipFill>
        <p:spPr>
          <a:xfrm>
            <a:off x="1468232" y="4764095"/>
            <a:ext cx="9344025" cy="2000250"/>
          </a:xfrm>
          <a:prstGeom prst="rect">
            <a:avLst/>
          </a:prstGeom>
        </p:spPr>
      </p:pic>
    </p:spTree>
    <p:extLst>
      <p:ext uri="{BB962C8B-B14F-4D97-AF65-F5344CB8AC3E}">
        <p14:creationId xmlns:p14="http://schemas.microsoft.com/office/powerpoint/2010/main" val="32815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396837" y="434983"/>
            <a:ext cx="7037676" cy="5700849"/>
          </a:xfrm>
          <a:prstGeom prst="rect">
            <a:avLst/>
          </a:prstGeom>
        </p:spPr>
      </p:pic>
      <p:sp>
        <p:nvSpPr>
          <p:cNvPr id="3" name="矩形 2"/>
          <p:cNvSpPr/>
          <p:nvPr/>
        </p:nvSpPr>
        <p:spPr>
          <a:xfrm>
            <a:off x="1745673" y="6294796"/>
            <a:ext cx="10058400" cy="369332"/>
          </a:xfrm>
          <a:prstGeom prst="rect">
            <a:avLst/>
          </a:prstGeom>
        </p:spPr>
        <p:txBody>
          <a:bodyPr wrap="square">
            <a:spAutoFit/>
          </a:bodyPr>
          <a:lstStyle/>
          <a:p>
            <a:r>
              <a:rPr lang="en-US" dirty="0">
                <a:hlinkClick r:id="rId4"/>
              </a:rPr>
              <a:t>https://azure.microsoft.com/zh-tw/documentation/articles/azure-subscription-service-limits/</a:t>
            </a:r>
            <a:r>
              <a:rPr lang="en-US" dirty="0"/>
              <a:t> </a:t>
            </a:r>
          </a:p>
        </p:txBody>
      </p:sp>
    </p:spTree>
    <p:extLst>
      <p:ext uri="{BB962C8B-B14F-4D97-AF65-F5344CB8AC3E}">
        <p14:creationId xmlns:p14="http://schemas.microsoft.com/office/powerpoint/2010/main" val="768341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111981" y="1523788"/>
            <a:ext cx="8325688" cy="3736217"/>
          </a:xfrm>
          <a:prstGeom prst="rect">
            <a:avLst/>
          </a:prstGeom>
        </p:spPr>
      </p:pic>
    </p:spTree>
    <p:extLst>
      <p:ext uri="{BB962C8B-B14F-4D97-AF65-F5344CB8AC3E}">
        <p14:creationId xmlns:p14="http://schemas.microsoft.com/office/powerpoint/2010/main" val="382323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844316" y="1093071"/>
            <a:ext cx="7948613" cy="4670580"/>
          </a:xfrm>
          <a:prstGeom prst="rect">
            <a:avLst/>
          </a:prstGeom>
        </p:spPr>
      </p:pic>
      <p:sp>
        <p:nvSpPr>
          <p:cNvPr id="3" name="矩形 2"/>
          <p:cNvSpPr/>
          <p:nvPr/>
        </p:nvSpPr>
        <p:spPr>
          <a:xfrm>
            <a:off x="4926728" y="6294592"/>
            <a:ext cx="8214084" cy="369332"/>
          </a:xfrm>
          <a:prstGeom prst="rect">
            <a:avLst/>
          </a:prstGeom>
        </p:spPr>
        <p:txBody>
          <a:bodyPr wrap="square">
            <a:spAutoFit/>
          </a:bodyPr>
          <a:lstStyle/>
          <a:p>
            <a:r>
              <a:rPr lang="en-US" dirty="0">
                <a:hlinkClick r:id="rId3"/>
              </a:rPr>
              <a:t>https://azure.microsoft.com/en-us/documentation/articles/iot-hub-scaling/</a:t>
            </a:r>
            <a:r>
              <a:rPr lang="zh-TW" altLang="en-US" dirty="0"/>
              <a:t> </a:t>
            </a:r>
            <a:endParaRPr lang="en-US" dirty="0"/>
          </a:p>
        </p:txBody>
      </p:sp>
    </p:spTree>
    <p:extLst>
      <p:ext uri="{BB962C8B-B14F-4D97-AF65-F5344CB8AC3E}">
        <p14:creationId xmlns:p14="http://schemas.microsoft.com/office/powerpoint/2010/main" val="3480345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7186" y="1994099"/>
            <a:ext cx="10779454" cy="2516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67">
              <a:lnSpc>
                <a:spcPct val="100000"/>
              </a:lnSpc>
              <a:defRPr/>
            </a:pPr>
            <a:r>
              <a:rPr lang="en-US" sz="6470" dirty="0">
                <a:ea typeface="+mn-ea"/>
              </a:rPr>
              <a:t>DEMO</a:t>
            </a:r>
          </a:p>
          <a:p>
            <a:pPr marL="857250" indent="-857250" defTabSz="914367">
              <a:lnSpc>
                <a:spcPct val="100000"/>
              </a:lnSpc>
              <a:buFont typeface="Arial" panose="020B0604020202020204" pitchFamily="34" charset="0"/>
              <a:buChar char="•"/>
              <a:defRPr/>
            </a:pPr>
            <a:r>
              <a:rPr lang="en-US" sz="4000" dirty="0">
                <a:ea typeface="+mn-ea"/>
              </a:rPr>
              <a:t>Portal experience</a:t>
            </a:r>
          </a:p>
          <a:p>
            <a:pPr marL="857250" indent="-857250" defTabSz="914367">
              <a:lnSpc>
                <a:spcPct val="100000"/>
              </a:lnSpc>
              <a:buFont typeface="Arial" panose="020B0604020202020204" pitchFamily="34" charset="0"/>
              <a:buChar char="•"/>
              <a:defRPr/>
            </a:pPr>
            <a:r>
              <a:rPr lang="en-US" sz="4000" dirty="0">
                <a:ea typeface="+mn-ea"/>
              </a:rPr>
              <a:t>Tools – Device Explorer</a:t>
            </a:r>
          </a:p>
        </p:txBody>
      </p:sp>
    </p:spTree>
    <p:extLst>
      <p:ext uri="{BB962C8B-B14F-4D97-AF65-F5344CB8AC3E}">
        <p14:creationId xmlns:p14="http://schemas.microsoft.com/office/powerpoint/2010/main" val="392546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160749"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Cell phone</a:t>
            </a:r>
          </a:p>
        </p:txBody>
      </p:sp>
      <p:sp>
        <p:nvSpPr>
          <p:cNvPr id="22" name="TextBox 21"/>
          <p:cNvSpPr txBox="1"/>
          <p:nvPr/>
        </p:nvSpPr>
        <p:spPr>
          <a:xfrm>
            <a:off x="5160749"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VoIP phone</a:t>
            </a:r>
          </a:p>
        </p:txBody>
      </p:sp>
      <p:sp>
        <p:nvSpPr>
          <p:cNvPr id="138" name="Freeform 121"/>
          <p:cNvSpPr>
            <a:spLocks noEditPoints="1"/>
          </p:cNvSpPr>
          <p:nvPr/>
        </p:nvSpPr>
        <p:spPr bwMode="auto">
          <a:xfrm>
            <a:off x="5350003" y="4207374"/>
            <a:ext cx="384708" cy="60061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nvGrpSpPr>
          <p:cNvPr id="185" name="Group 184"/>
          <p:cNvGrpSpPr/>
          <p:nvPr/>
        </p:nvGrpSpPr>
        <p:grpSpPr>
          <a:xfrm>
            <a:off x="5273454" y="2163448"/>
            <a:ext cx="537806" cy="465182"/>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5" name="TextBox 14"/>
          <p:cNvSpPr txBox="1"/>
          <p:nvPr/>
        </p:nvSpPr>
        <p:spPr>
          <a:xfrm>
            <a:off x="631675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HVAC</a:t>
            </a:r>
          </a:p>
        </p:txBody>
      </p:sp>
      <p:sp>
        <p:nvSpPr>
          <p:cNvPr id="23" name="TextBox 22"/>
          <p:cNvSpPr txBox="1"/>
          <p:nvPr/>
        </p:nvSpPr>
        <p:spPr>
          <a:xfrm>
            <a:off x="631675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Computer</a:t>
            </a:r>
          </a:p>
        </p:txBody>
      </p:sp>
      <p:grpSp>
        <p:nvGrpSpPr>
          <p:cNvPr id="192" name="Group 191"/>
          <p:cNvGrpSpPr/>
          <p:nvPr/>
        </p:nvGrpSpPr>
        <p:grpSpPr>
          <a:xfrm>
            <a:off x="6458898" y="4329066"/>
            <a:ext cx="478923" cy="478923"/>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184" name="Group 183"/>
          <p:cNvGrpSpPr/>
          <p:nvPr/>
        </p:nvGrpSpPr>
        <p:grpSpPr>
          <a:xfrm>
            <a:off x="6428476" y="2147746"/>
            <a:ext cx="539769" cy="480884"/>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6" name="TextBox 15"/>
          <p:cNvSpPr txBox="1"/>
          <p:nvPr/>
        </p:nvSpPr>
        <p:spPr>
          <a:xfrm>
            <a:off x="7472755"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Vending</a:t>
            </a:r>
          </a:p>
        </p:txBody>
      </p:sp>
      <p:sp>
        <p:nvSpPr>
          <p:cNvPr id="24" name="TextBox 23"/>
          <p:cNvSpPr txBox="1"/>
          <p:nvPr/>
        </p:nvSpPr>
        <p:spPr>
          <a:xfrm>
            <a:off x="7472755"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Printer</a:t>
            </a:r>
          </a:p>
        </p:txBody>
      </p:sp>
      <p:grpSp>
        <p:nvGrpSpPr>
          <p:cNvPr id="193" name="Group 192"/>
          <p:cNvGrpSpPr/>
          <p:nvPr/>
        </p:nvGrpSpPr>
        <p:grpSpPr>
          <a:xfrm>
            <a:off x="7574664" y="4207374"/>
            <a:ext cx="559398" cy="600615"/>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183" name="Group 182"/>
          <p:cNvGrpSpPr/>
          <p:nvPr/>
        </p:nvGrpSpPr>
        <p:grpSpPr>
          <a:xfrm>
            <a:off x="7585459" y="2159523"/>
            <a:ext cx="537806" cy="469107"/>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7" name="TextBox 16"/>
          <p:cNvSpPr txBox="1"/>
          <p:nvPr/>
        </p:nvSpPr>
        <p:spPr>
          <a:xfrm>
            <a:off x="8628757"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Security</a:t>
            </a:r>
          </a:p>
        </p:txBody>
      </p:sp>
      <p:sp>
        <p:nvSpPr>
          <p:cNvPr id="25" name="TextBox 24"/>
          <p:cNvSpPr txBox="1"/>
          <p:nvPr/>
        </p:nvSpPr>
        <p:spPr>
          <a:xfrm>
            <a:off x="8610399" y="2766152"/>
            <a:ext cx="852348"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Media player</a:t>
            </a:r>
          </a:p>
        </p:txBody>
      </p:sp>
      <p:sp>
        <p:nvSpPr>
          <p:cNvPr id="145" name="Freeform 128"/>
          <p:cNvSpPr>
            <a:spLocks noEditPoints="1"/>
          </p:cNvSpPr>
          <p:nvPr/>
        </p:nvSpPr>
        <p:spPr bwMode="auto">
          <a:xfrm>
            <a:off x="8711038" y="4354584"/>
            <a:ext cx="598654" cy="453405"/>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nvGrpSpPr>
          <p:cNvPr id="182" name="Group 181"/>
          <p:cNvGrpSpPr/>
          <p:nvPr/>
        </p:nvGrpSpPr>
        <p:grpSpPr>
          <a:xfrm>
            <a:off x="8875624" y="2088861"/>
            <a:ext cx="321898" cy="539769"/>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3" name="TextBox 12"/>
          <p:cNvSpPr txBox="1"/>
          <p:nvPr/>
        </p:nvSpPr>
        <p:spPr>
          <a:xfrm>
            <a:off x="393491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Oven</a:t>
            </a:r>
          </a:p>
        </p:txBody>
      </p:sp>
      <p:sp>
        <p:nvSpPr>
          <p:cNvPr id="21" name="TextBox 20"/>
          <p:cNvSpPr txBox="1"/>
          <p:nvPr/>
        </p:nvSpPr>
        <p:spPr>
          <a:xfrm>
            <a:off x="393491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Automobile</a:t>
            </a:r>
          </a:p>
        </p:txBody>
      </p:sp>
      <p:grpSp>
        <p:nvGrpSpPr>
          <p:cNvPr id="191" name="Group 190"/>
          <p:cNvGrpSpPr/>
          <p:nvPr/>
        </p:nvGrpSpPr>
        <p:grpSpPr>
          <a:xfrm>
            <a:off x="4117295" y="4413467"/>
            <a:ext cx="398448" cy="394521"/>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186" name="Group 185"/>
          <p:cNvGrpSpPr/>
          <p:nvPr/>
        </p:nvGrpSpPr>
        <p:grpSpPr>
          <a:xfrm>
            <a:off x="3865077" y="2289067"/>
            <a:ext cx="902886" cy="33956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2" name="TextBox 11"/>
          <p:cNvSpPr txBox="1"/>
          <p:nvPr/>
        </p:nvSpPr>
        <p:spPr>
          <a:xfrm>
            <a:off x="2709074"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Smart scale</a:t>
            </a:r>
          </a:p>
        </p:txBody>
      </p:sp>
      <p:sp>
        <p:nvSpPr>
          <p:cNvPr id="20" name="TextBox 19"/>
          <p:cNvSpPr txBox="1"/>
          <p:nvPr/>
        </p:nvSpPr>
        <p:spPr>
          <a:xfrm>
            <a:off x="2709074"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Refrigerator</a:t>
            </a:r>
          </a:p>
        </p:txBody>
      </p:sp>
      <p:grpSp>
        <p:nvGrpSpPr>
          <p:cNvPr id="190" name="Group 189"/>
          <p:cNvGrpSpPr/>
          <p:nvPr/>
        </p:nvGrpSpPr>
        <p:grpSpPr>
          <a:xfrm>
            <a:off x="2856127" y="4329066"/>
            <a:ext cx="469109" cy="478923"/>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187" name="Group 186"/>
          <p:cNvGrpSpPr/>
          <p:nvPr/>
        </p:nvGrpSpPr>
        <p:grpSpPr>
          <a:xfrm>
            <a:off x="2941509" y="2088861"/>
            <a:ext cx="298346" cy="539769"/>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8" name="TextBox 17"/>
          <p:cNvSpPr txBox="1"/>
          <p:nvPr/>
        </p:nvSpPr>
        <p:spPr>
          <a:xfrm>
            <a:off x="9784758"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Television</a:t>
            </a:r>
          </a:p>
        </p:txBody>
      </p:sp>
      <p:sp>
        <p:nvSpPr>
          <p:cNvPr id="26" name="TextBox 25"/>
          <p:cNvSpPr txBox="1"/>
          <p:nvPr/>
        </p:nvSpPr>
        <p:spPr>
          <a:xfrm>
            <a:off x="9784758"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Microwave</a:t>
            </a:r>
          </a:p>
        </p:txBody>
      </p:sp>
      <p:grpSp>
        <p:nvGrpSpPr>
          <p:cNvPr id="194" name="Group 193"/>
          <p:cNvGrpSpPr/>
          <p:nvPr/>
        </p:nvGrpSpPr>
        <p:grpSpPr>
          <a:xfrm>
            <a:off x="9920036" y="4268220"/>
            <a:ext cx="492662" cy="539769"/>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181" name="Group 180"/>
          <p:cNvGrpSpPr/>
          <p:nvPr/>
        </p:nvGrpSpPr>
        <p:grpSpPr>
          <a:xfrm>
            <a:off x="9897462" y="2320471"/>
            <a:ext cx="537808" cy="308159"/>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11" name="TextBox 10"/>
          <p:cNvSpPr txBox="1"/>
          <p:nvPr/>
        </p:nvSpPr>
        <p:spPr>
          <a:xfrm>
            <a:off x="1462589" y="4966076"/>
            <a:ext cx="853700"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a:defRPr/>
            </a:pPr>
            <a:r>
              <a:rPr lang="en-US" sz="1176" dirty="0">
                <a:gradFill>
                  <a:gsLst>
                    <a:gs pos="0">
                      <a:srgbClr val="505050"/>
                    </a:gs>
                    <a:gs pos="100000">
                      <a:srgbClr val="505050"/>
                    </a:gs>
                  </a:gsLst>
                  <a:lin ang="5400000" scaled="1"/>
                </a:gradFill>
              </a:rPr>
              <a:t>Coffee maker</a:t>
            </a:r>
          </a:p>
        </p:txBody>
      </p:sp>
      <p:sp>
        <p:nvSpPr>
          <p:cNvPr id="19" name="TextBox 18"/>
          <p:cNvSpPr txBox="1"/>
          <p:nvPr/>
        </p:nvSpPr>
        <p:spPr>
          <a:xfrm>
            <a:off x="155307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Alarm clock</a:t>
            </a:r>
          </a:p>
        </p:txBody>
      </p:sp>
      <p:grpSp>
        <p:nvGrpSpPr>
          <p:cNvPr id="189" name="Group 188"/>
          <p:cNvGrpSpPr/>
          <p:nvPr/>
        </p:nvGrpSpPr>
        <p:grpSpPr>
          <a:xfrm>
            <a:off x="1590112" y="4438983"/>
            <a:ext cx="598654" cy="369006"/>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188" name="Group 187"/>
          <p:cNvGrpSpPr/>
          <p:nvPr/>
        </p:nvGrpSpPr>
        <p:grpSpPr>
          <a:xfrm>
            <a:off x="1709939" y="2077085"/>
            <a:ext cx="449481" cy="55154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213" name="Group 212"/>
          <p:cNvGrpSpPr/>
          <p:nvPr/>
        </p:nvGrpSpPr>
        <p:grpSpPr>
          <a:xfrm>
            <a:off x="663631" y="3151896"/>
            <a:ext cx="515134" cy="471556"/>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217" name="Group 216"/>
          <p:cNvGrpSpPr/>
          <p:nvPr/>
        </p:nvGrpSpPr>
        <p:grpSpPr>
          <a:xfrm>
            <a:off x="11025413" y="3151896"/>
            <a:ext cx="515134" cy="471556"/>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221"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22"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23"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24" name="TextBox 223"/>
          <p:cNvSpPr txBox="1"/>
          <p:nvPr/>
        </p:nvSpPr>
        <p:spPr>
          <a:xfrm>
            <a:off x="665421" y="3648866"/>
            <a:ext cx="450188" cy="211148"/>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25" name="TextBox 224"/>
          <p:cNvSpPr txBox="1"/>
          <p:nvPr/>
        </p:nvSpPr>
        <p:spPr>
          <a:xfrm>
            <a:off x="11027203" y="3648866"/>
            <a:ext cx="450188" cy="211148"/>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26" name="TextBox 225"/>
          <p:cNvSpPr txBox="1"/>
          <p:nvPr/>
        </p:nvSpPr>
        <p:spPr>
          <a:xfrm>
            <a:off x="5576615" y="3648866"/>
            <a:ext cx="878510" cy="211148"/>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1646703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0604" y="4362335"/>
            <a:ext cx="1526692" cy="1135576"/>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Sleep tracking</a:t>
              </a:r>
            </a:p>
          </p:txBody>
        </p:sp>
      </p:grpSp>
      <p:sp>
        <p:nvSpPr>
          <p:cNvPr id="73" name="Rectangle 72"/>
          <p:cNvSpPr/>
          <p:nvPr/>
        </p:nvSpPr>
        <p:spPr bwMode="auto">
          <a:xfrm>
            <a:off x="4881552" y="3007025"/>
            <a:ext cx="2277958" cy="365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1176" spc="-50" dirty="0">
              <a:gradFill>
                <a:gsLst>
                  <a:gs pos="0">
                    <a:srgbClr val="505050"/>
                  </a:gs>
                  <a:gs pos="100000">
                    <a:srgbClr val="505050"/>
                  </a:gs>
                </a:gsLst>
                <a:lin ang="5400000" scaled="1"/>
              </a:gradFill>
              <a:ea typeface="Segoe UI" pitchFamily="34" charset="0"/>
              <a:cs typeface="Segoe UI" pitchFamily="34" charset="0"/>
            </a:endParaRPr>
          </a:p>
        </p:txBody>
      </p:sp>
      <p:sp>
        <p:nvSpPr>
          <p:cNvPr id="11" name="TextBox 10"/>
          <p:cNvSpPr txBox="1"/>
          <p:nvPr/>
        </p:nvSpPr>
        <p:spPr>
          <a:xfrm>
            <a:off x="3022880" y="3152705"/>
            <a:ext cx="877137" cy="180947"/>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dirty="0">
                <a:gradFill>
                  <a:gsLst>
                    <a:gs pos="0">
                      <a:srgbClr val="5C2D91"/>
                    </a:gs>
                    <a:gs pos="100000">
                      <a:srgbClr val="5C2D91"/>
                    </a:gs>
                  </a:gsLst>
                  <a:lin ang="5400000" scaled="1"/>
                </a:gradFill>
                <a:ea typeface="Segoe UI" pitchFamily="34" charset="0"/>
                <a:cs typeface="Segoe UI" pitchFamily="34" charset="0"/>
              </a:rPr>
              <a:t>COMMUTE</a:t>
            </a:r>
          </a:p>
        </p:txBody>
      </p:sp>
      <p:sp>
        <p:nvSpPr>
          <p:cNvPr id="12" name="TextBox 11"/>
          <p:cNvSpPr txBox="1"/>
          <p:nvPr/>
        </p:nvSpPr>
        <p:spPr>
          <a:xfrm>
            <a:off x="8202223" y="3152705"/>
            <a:ext cx="877137" cy="180947"/>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dirty="0">
                <a:gradFill>
                  <a:gsLst>
                    <a:gs pos="0">
                      <a:srgbClr val="5C2D91"/>
                    </a:gs>
                    <a:gs pos="100000">
                      <a:srgbClr val="5C2D91"/>
                    </a:gs>
                  </a:gsLst>
                  <a:lin ang="5400000" scaled="1"/>
                </a:gradFill>
                <a:ea typeface="Segoe UI" pitchFamily="34" charset="0"/>
                <a:cs typeface="Segoe UI" pitchFamily="34" charset="0"/>
              </a:rPr>
              <a:t>COMMUTE</a:t>
            </a:r>
          </a:p>
        </p:txBody>
      </p:sp>
      <p:grpSp>
        <p:nvGrpSpPr>
          <p:cNvPr id="37" name="Group 36"/>
          <p:cNvGrpSpPr/>
          <p:nvPr/>
        </p:nvGrpSpPr>
        <p:grpSpPr>
          <a:xfrm>
            <a:off x="414168" y="5552117"/>
            <a:ext cx="1155548" cy="849457"/>
            <a:chOff x="422472" y="5641832"/>
            <a:chExt cx="1178719" cy="86649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842885" cy="166131"/>
            </a:xfrm>
            <a:prstGeom prst="rect">
              <a:avLst/>
            </a:prstGeom>
            <a:noFill/>
            <a:ln>
              <a:noFill/>
              <a:headEnd type="none" w="med" len="med"/>
              <a:tailEnd type="none" w="med" len="med"/>
            </a:ln>
          </p:spPr>
          <p:txBody>
            <a:bodyPr wrap="none" lIns="0" tIns="0" rIns="0" bIns="0" rtlCol="0">
              <a:spAutoFit/>
            </a:bodyPr>
            <a:lstStyle/>
            <a:p>
              <a:pP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Home security</a:t>
              </a:r>
            </a:p>
          </p:txBody>
        </p:sp>
      </p:grpSp>
      <p:grpSp>
        <p:nvGrpSpPr>
          <p:cNvPr id="34" name="Group 33"/>
          <p:cNvGrpSpPr/>
          <p:nvPr/>
        </p:nvGrpSpPr>
        <p:grpSpPr>
          <a:xfrm>
            <a:off x="1772745" y="5530805"/>
            <a:ext cx="1277821" cy="867499"/>
            <a:chOff x="1818203" y="5627360"/>
            <a:chExt cx="1303444" cy="88489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613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Home automation</a:t>
              </a:r>
            </a:p>
          </p:txBody>
        </p:sp>
      </p:grpSp>
      <p:grpSp>
        <p:nvGrpSpPr>
          <p:cNvPr id="30" name="Group 29"/>
          <p:cNvGrpSpPr/>
          <p:nvPr/>
        </p:nvGrpSpPr>
        <p:grpSpPr>
          <a:xfrm>
            <a:off x="3294193" y="5891103"/>
            <a:ext cx="835870" cy="510472"/>
            <a:chOff x="3409670" y="5944689"/>
            <a:chExt cx="852630" cy="52070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409670" y="6299266"/>
              <a:ext cx="852630" cy="166131"/>
            </a:xfrm>
            <a:prstGeom prst="rect">
              <a:avLst/>
            </a:prstGeom>
            <a:noFill/>
            <a:ln>
              <a:noFill/>
              <a:headEnd type="none" w="med" len="med"/>
              <a:tailEnd type="none" w="med" len="med"/>
            </a:ln>
          </p:spPr>
          <p:txBody>
            <a:bodyPr wrap="non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Leak detection</a:t>
              </a:r>
            </a:p>
          </p:txBody>
        </p:sp>
      </p:grpSp>
      <p:grpSp>
        <p:nvGrpSpPr>
          <p:cNvPr id="11277" name="Group 11276"/>
          <p:cNvGrpSpPr/>
          <p:nvPr/>
        </p:nvGrpSpPr>
        <p:grpSpPr>
          <a:xfrm>
            <a:off x="1093513" y="3637201"/>
            <a:ext cx="1788638" cy="809485"/>
            <a:chOff x="1745850" y="3471298"/>
            <a:chExt cx="1824504" cy="82571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717"/>
              <a:chOff x="1897721" y="3634129"/>
              <a:chExt cx="1554014" cy="809600"/>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970532" cy="180973"/>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8182" y="2182050"/>
            <a:ext cx="950368" cy="721394"/>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Indoor </a:t>
              </a:r>
              <a:br>
                <a:rPr lang="en-US" sz="1176" spc="-38" dirty="0">
                  <a:gradFill>
                    <a:gsLst>
                      <a:gs pos="0">
                        <a:srgbClr val="505050"/>
                      </a:gs>
                      <a:gs pos="100000">
                        <a:srgbClr val="505050"/>
                      </a:gs>
                    </a:gsLst>
                    <a:lin ang="5400000" scaled="1"/>
                  </a:gradFill>
                  <a:ea typeface="Segoe UI" pitchFamily="34" charset="0"/>
                  <a:cs typeface="Segoe UI" pitchFamily="34" charset="0"/>
                </a:rPr>
              </a:br>
              <a:r>
                <a:rPr lang="en-US" sz="1176" spc="-38" dirty="0">
                  <a:gradFill>
                    <a:gsLst>
                      <a:gs pos="0">
                        <a:srgbClr val="505050"/>
                      </a:gs>
                      <a:gs pos="100000">
                        <a:srgbClr val="505050"/>
                      </a:gs>
                    </a:gsLst>
                    <a:lin ang="5400000" scaled="1"/>
                  </a:gradFill>
                  <a:ea typeface="Segoe UI" pitchFamily="34" charset="0"/>
                  <a:cs typeface="Segoe UI" pitchFamily="34" charset="0"/>
                </a:rPr>
                <a:t>navigation</a:t>
              </a:r>
            </a:p>
          </p:txBody>
        </p:sp>
      </p:grpSp>
      <p:grpSp>
        <p:nvGrpSpPr>
          <p:cNvPr id="80" name="Group 79"/>
          <p:cNvGrpSpPr/>
          <p:nvPr/>
        </p:nvGrpSpPr>
        <p:grpSpPr>
          <a:xfrm>
            <a:off x="3811445" y="834785"/>
            <a:ext cx="1537621" cy="885768"/>
            <a:chOff x="2949120" y="959884"/>
            <a:chExt cx="1537840" cy="885895"/>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041010" cy="180973"/>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096" y="1852089"/>
            <a:ext cx="1378601" cy="105135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01942" cy="184575"/>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Smart lighting</a:t>
              </a:r>
            </a:p>
          </p:txBody>
        </p:sp>
      </p:grpSp>
      <p:grpSp>
        <p:nvGrpSpPr>
          <p:cNvPr id="143" name="Group 142"/>
          <p:cNvGrpSpPr/>
          <p:nvPr/>
        </p:nvGrpSpPr>
        <p:grpSpPr>
          <a:xfrm>
            <a:off x="5645188" y="857812"/>
            <a:ext cx="932708" cy="862742"/>
            <a:chOff x="8929498" y="207486"/>
            <a:chExt cx="932841" cy="862865"/>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674191" cy="180973"/>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849" y="4722225"/>
            <a:ext cx="1767994" cy="704913"/>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4289" y="1723980"/>
            <a:ext cx="1200024" cy="1122533"/>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3187" y="4786094"/>
            <a:ext cx="1580565" cy="641045"/>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Control</a:t>
              </a:r>
            </a:p>
          </p:txBody>
        </p:sp>
      </p:grpSp>
      <p:grpSp>
        <p:nvGrpSpPr>
          <p:cNvPr id="150" name="Group 149"/>
          <p:cNvGrpSpPr/>
          <p:nvPr/>
        </p:nvGrpSpPr>
        <p:grpSpPr>
          <a:xfrm>
            <a:off x="1112063" y="1697157"/>
            <a:ext cx="1426474" cy="1206109"/>
            <a:chOff x="847196" y="1782271"/>
            <a:chExt cx="1426677" cy="1206280"/>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88327" y="2626606"/>
              <a:ext cx="848751" cy="361945"/>
            </a:xfrm>
            <a:prstGeom prst="rect">
              <a:avLst/>
            </a:prstGeom>
            <a:noFill/>
            <a:ln>
              <a:noFill/>
              <a:headEnd type="none" w="med" len="med"/>
              <a:tailEnd type="none" w="med" len="med"/>
            </a:ln>
          </p:spPr>
          <p:txBody>
            <a:bodyPr wrap="non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Child and elder</a:t>
              </a:r>
              <a:br>
                <a:rPr lang="en-US" sz="1176" spc="-38" dirty="0">
                  <a:gradFill>
                    <a:gsLst>
                      <a:gs pos="0">
                        <a:srgbClr val="505050"/>
                      </a:gs>
                      <a:gs pos="100000">
                        <a:srgbClr val="505050"/>
                      </a:gs>
                    </a:gsLst>
                    <a:lin ang="5400000" scaled="1"/>
                  </a:gradFill>
                  <a:ea typeface="Segoe UI" pitchFamily="34" charset="0"/>
                  <a:cs typeface="Segoe UI" pitchFamily="34" charset="0"/>
                </a:rPr>
              </a:br>
              <a:r>
                <a:rPr lang="en-US" sz="1176" spc="-38" dirty="0">
                  <a:gradFill>
                    <a:gsLst>
                      <a:gs pos="0">
                        <a:srgbClr val="505050"/>
                      </a:gs>
                      <a:gs pos="100000">
                        <a:srgbClr val="505050"/>
                      </a:gs>
                    </a:gsLst>
                    <a:lin ang="5400000" scaled="1"/>
                  </a:gradFill>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023" y="1832737"/>
            <a:ext cx="2576587" cy="1070706"/>
            <a:chOff x="2292772" y="1933440"/>
            <a:chExt cx="2576953" cy="1070858"/>
          </a:xfrm>
        </p:grpSpPr>
        <p:sp>
          <p:nvSpPr>
            <p:cNvPr id="33" name="TextBox 32"/>
            <p:cNvSpPr txBox="1"/>
            <p:nvPr/>
          </p:nvSpPr>
          <p:spPr>
            <a:xfrm>
              <a:off x="3478684" y="2607761"/>
              <a:ext cx="614935" cy="361945"/>
            </a:xfrm>
            <a:prstGeom prst="rect">
              <a:avLst/>
            </a:prstGeom>
            <a:solidFill>
              <a:schemeClr val="bg1"/>
            </a:solidFill>
            <a:ln>
              <a:noFill/>
              <a:headEnd type="none" w="med" len="med"/>
              <a:tailEnd type="none" w="med" len="med"/>
            </a:ln>
          </p:spPr>
          <p:txBody>
            <a:bodyPr wrap="none" lIns="0" tIns="0" rIns="0" bIns="0" rtlCol="0">
              <a:spAutoFit/>
            </a:bodyPr>
            <a:lstStyle/>
            <a:p>
              <a:pPr algn="ct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Sports </a:t>
              </a:r>
              <a:br>
                <a:rPr lang="en-US" sz="1176" spc="-38" dirty="0">
                  <a:gradFill>
                    <a:gsLst>
                      <a:gs pos="0">
                        <a:srgbClr val="505050"/>
                      </a:gs>
                      <a:gs pos="100000">
                        <a:srgbClr val="505050"/>
                      </a:gs>
                    </a:gsLst>
                    <a:lin ang="5400000" scaled="1"/>
                  </a:gradFill>
                  <a:ea typeface="Segoe UI" pitchFamily="34" charset="0"/>
                  <a:cs typeface="Segoe UI" pitchFamily="34" charset="0"/>
                </a:rPr>
              </a:br>
              <a:r>
                <a:rPr lang="en-US" sz="1176" spc="-38" dirty="0">
                  <a:gradFill>
                    <a:gsLst>
                      <a:gs pos="0">
                        <a:srgbClr val="505050"/>
                      </a:gs>
                      <a:gs pos="100000">
                        <a:srgbClr val="505050"/>
                      </a:gs>
                    </a:gsLst>
                    <a:lin ang="5400000" scaled="1"/>
                  </a:gradFill>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137820" y="4566521"/>
            <a:ext cx="1500234" cy="860617"/>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397" y="4504783"/>
            <a:ext cx="1627110" cy="922356"/>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4017" y="710504"/>
            <a:ext cx="1683635" cy="1010139"/>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3686" y="5546208"/>
            <a:ext cx="2368656" cy="855431"/>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26158" y="3539329"/>
            <a:ext cx="1807494" cy="836673"/>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10035" y="1578777"/>
            <a:ext cx="1482767" cy="1487600"/>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Beacons </a:t>
              </a:r>
              <a:br>
                <a:rPr lang="en-US" sz="1176" spc="-38" dirty="0">
                  <a:gradFill>
                    <a:gsLst>
                      <a:gs pos="0">
                        <a:srgbClr val="505050"/>
                      </a:gs>
                      <a:gs pos="100000">
                        <a:srgbClr val="505050"/>
                      </a:gs>
                    </a:gsLst>
                    <a:lin ang="5400000" scaled="1"/>
                  </a:gradFill>
                  <a:ea typeface="Segoe UI" pitchFamily="34" charset="0"/>
                  <a:cs typeface="Segoe UI" pitchFamily="34" charset="0"/>
                </a:rPr>
              </a:br>
              <a:r>
                <a:rPr lang="en-US" sz="1176" spc="-38" dirty="0">
                  <a:gradFill>
                    <a:gsLst>
                      <a:gs pos="0">
                        <a:srgbClr val="505050"/>
                      </a:gs>
                      <a:gs pos="100000">
                        <a:srgbClr val="505050"/>
                      </a:gs>
                    </a:gsLst>
                    <a:lin ang="5400000" scaled="1"/>
                  </a:gradFill>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371" y="5551794"/>
            <a:ext cx="2465835" cy="849846"/>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3774" y="796608"/>
            <a:ext cx="2629351" cy="924035"/>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Object tracking</a:t>
              </a:r>
            </a:p>
          </p:txBody>
        </p:sp>
      </p:grpSp>
      <p:grpSp>
        <p:nvGrpSpPr>
          <p:cNvPr id="11279" name="Group 11278"/>
          <p:cNvGrpSpPr/>
          <p:nvPr/>
        </p:nvGrpSpPr>
        <p:grpSpPr>
          <a:xfrm>
            <a:off x="5071504" y="3972369"/>
            <a:ext cx="841337" cy="497995"/>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3046" y="3657619"/>
            <a:ext cx="1167401" cy="964791"/>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Smart vending machines</a:t>
              </a:r>
            </a:p>
          </p:txBody>
        </p:sp>
      </p:grpSp>
      <p:grpSp>
        <p:nvGrpSpPr>
          <p:cNvPr id="11284" name="Group 11283"/>
          <p:cNvGrpSpPr/>
          <p:nvPr/>
        </p:nvGrpSpPr>
        <p:grpSpPr>
          <a:xfrm>
            <a:off x="1899332" y="720760"/>
            <a:ext cx="1615992" cy="999795"/>
            <a:chOff x="1276603" y="736335"/>
            <a:chExt cx="1648396" cy="1019843"/>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311715" cy="184575"/>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123318" y="3707778"/>
            <a:ext cx="2321369" cy="82037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614235" y="5572395"/>
            <a:ext cx="2090138" cy="829245"/>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800" y="3614943"/>
            <a:ext cx="980044" cy="889839"/>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err="1"/>
              <a:t>IoT</a:t>
            </a:r>
            <a:r>
              <a:rPr lang="en-US" dirty="0"/>
              <a:t> 2016</a:t>
            </a:r>
          </a:p>
        </p:txBody>
      </p:sp>
      <p:grpSp>
        <p:nvGrpSpPr>
          <p:cNvPr id="225" name="Group 224"/>
          <p:cNvGrpSpPr/>
          <p:nvPr/>
        </p:nvGrpSpPr>
        <p:grpSpPr>
          <a:xfrm>
            <a:off x="663631" y="3151896"/>
            <a:ext cx="515134" cy="471556"/>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grpSp>
        <p:nvGrpSpPr>
          <p:cNvPr id="229" name="Group 228"/>
          <p:cNvGrpSpPr/>
          <p:nvPr/>
        </p:nvGrpSpPr>
        <p:grpSpPr>
          <a:xfrm>
            <a:off x="11025413" y="3151896"/>
            <a:ext cx="515134" cy="471556"/>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grpSp>
      <p:sp>
        <p:nvSpPr>
          <p:cNvPr id="233"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34"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35"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a:defRPr/>
            </a:pPr>
            <a:endParaRPr lang="en-US" sz="1765" dirty="0">
              <a:solidFill>
                <a:srgbClr val="505050"/>
              </a:solidFill>
            </a:endParaRPr>
          </a:p>
        </p:txBody>
      </p:sp>
      <p:sp>
        <p:nvSpPr>
          <p:cNvPr id="236" name="TextBox 235"/>
          <p:cNvSpPr txBox="1"/>
          <p:nvPr/>
        </p:nvSpPr>
        <p:spPr>
          <a:xfrm>
            <a:off x="665421" y="3648866"/>
            <a:ext cx="450188" cy="211148"/>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37" name="TextBox 236"/>
          <p:cNvSpPr txBox="1"/>
          <p:nvPr/>
        </p:nvSpPr>
        <p:spPr>
          <a:xfrm>
            <a:off x="11038999" y="3648866"/>
            <a:ext cx="450188" cy="211148"/>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ea typeface="Segoe UI" pitchFamily="34" charset="0"/>
                <a:cs typeface="Segoe UI" pitchFamily="34" charset="0"/>
              </a:rPr>
              <a:t>HOME</a:t>
            </a:r>
          </a:p>
        </p:txBody>
      </p:sp>
      <p:sp>
        <p:nvSpPr>
          <p:cNvPr id="238" name="TextBox 237"/>
          <p:cNvSpPr txBox="1"/>
          <p:nvPr/>
        </p:nvSpPr>
        <p:spPr>
          <a:xfrm>
            <a:off x="5576615" y="3648866"/>
            <a:ext cx="878510" cy="211148"/>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ea typeface="Segoe UI" pitchFamily="34" charset="0"/>
                <a:cs typeface="Segoe UI" pitchFamily="34" charset="0"/>
              </a:rPr>
              <a:t>WORKPLACE</a:t>
            </a:r>
          </a:p>
        </p:txBody>
      </p:sp>
    </p:spTree>
    <p:extLst>
      <p:ext uri="{BB962C8B-B14F-4D97-AF65-F5344CB8AC3E}">
        <p14:creationId xmlns:p14="http://schemas.microsoft.com/office/powerpoint/2010/main" val="5007490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s://geoguessr.com/images/0bb0c2891445bf8edd24fce6f179d125.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42821" y="1114213"/>
            <a:ext cx="11191695" cy="4145965"/>
            <a:chOff x="539191" y="1766072"/>
            <a:chExt cx="11416112" cy="4229100"/>
          </a:xfrm>
        </p:grpSpPr>
        <p:sp>
          <p:nvSpPr>
            <p:cNvPr id="2" name="Rectangle 1"/>
            <p:cNvSpPr/>
            <p:nvPr/>
          </p:nvSpPr>
          <p:spPr bwMode="auto">
            <a:xfrm>
              <a:off x="539191" y="1766072"/>
              <a:ext cx="11416112" cy="4229100"/>
            </a:xfrm>
            <a:prstGeom prst="rect">
              <a:avLst/>
            </a:prstGeom>
            <a:solidFill>
              <a:srgbClr val="0078D7">
                <a:alpha val="8902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1" name="Rectangle 10"/>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9411" dirty="0">
                  <a:solidFill>
                    <a:srgbClr val="FFFFFF"/>
                  </a:solidFill>
                  <a:latin typeface="Segoe UI Light"/>
                </a:rPr>
                <a:t>25 BILLION</a:t>
              </a:r>
              <a:br>
                <a:rPr lang="en-US" sz="2353" dirty="0">
                  <a:solidFill>
                    <a:srgbClr val="FFFFFF"/>
                  </a:solidFill>
                </a:rPr>
              </a:br>
              <a:r>
                <a:rPr lang="en-US" sz="4313" dirty="0">
                  <a:solidFill>
                    <a:srgbClr val="FFFFFF"/>
                  </a:solidFill>
                </a:rPr>
                <a:t>Connected “things”</a:t>
              </a:r>
              <a:br>
                <a:rPr lang="en-US" sz="4313" dirty="0">
                  <a:solidFill>
                    <a:srgbClr val="FFFFFF"/>
                  </a:solidFill>
                </a:rPr>
              </a:br>
              <a:r>
                <a:rPr lang="en-US" sz="4313" dirty="0">
                  <a:solidFill>
                    <a:srgbClr val="FFFFFF"/>
                  </a:solidFill>
                </a:rPr>
                <a:t>will be in use by </a:t>
              </a:r>
              <a:r>
                <a:rPr lang="en-US" sz="4313" b="1" dirty="0">
                  <a:solidFill>
                    <a:srgbClr val="FFFFFF"/>
                  </a:solidFill>
                </a:rPr>
                <a:t>2020</a:t>
              </a:r>
              <a:endParaRPr lang="en-US" sz="4313"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905614" y="5420311"/>
              <a:ext cx="4843836" cy="544765"/>
            </a:xfrm>
            <a:prstGeom prst="rect">
              <a:avLst/>
            </a:prstGeom>
            <a:noFill/>
          </p:spPr>
          <p:txBody>
            <a:bodyPr wrap="square" lIns="179285" tIns="143428" rIns="179285" bIns="143428" rtlCol="0">
              <a:spAutoFit/>
            </a:bodyPr>
            <a:lstStyle/>
            <a:p>
              <a:pPr algn="r">
                <a:lnSpc>
                  <a:spcPct val="90000"/>
                </a:lnSpc>
              </a:pPr>
              <a:r>
                <a:rPr lang="en-US" sz="1765" b="1" dirty="0">
                  <a:solidFill>
                    <a:srgbClr val="FFFFFF"/>
                  </a:solidFill>
                  <a:cs typeface="Segoe UI"/>
                </a:rPr>
                <a:t>Gartner</a:t>
              </a:r>
              <a:endParaRPr lang="en-US" sz="1765" dirty="0">
                <a:solidFill>
                  <a:srgbClr val="FFFFFF"/>
                </a:solidFill>
                <a:cs typeface="Segoe UI"/>
              </a:endParaRPr>
            </a:p>
          </p:txBody>
        </p:sp>
      </p:grpSp>
      <p:grpSp>
        <p:nvGrpSpPr>
          <p:cNvPr id="163" name="Group 162"/>
          <p:cNvGrpSpPr/>
          <p:nvPr/>
        </p:nvGrpSpPr>
        <p:grpSpPr>
          <a:xfrm>
            <a:off x="542821" y="1114213"/>
            <a:ext cx="11323558" cy="4145965"/>
            <a:chOff x="539191" y="1766072"/>
            <a:chExt cx="11550619" cy="4229100"/>
          </a:xfrm>
        </p:grpSpPr>
        <p:sp>
          <p:nvSpPr>
            <p:cNvPr id="164" name="Rectangle 163"/>
            <p:cNvSpPr/>
            <p:nvPr/>
          </p:nvSpPr>
          <p:spPr bwMode="auto">
            <a:xfrm>
              <a:off x="539191" y="1766072"/>
              <a:ext cx="11416112" cy="4229100"/>
            </a:xfrm>
            <a:prstGeom prst="rect">
              <a:avLst/>
            </a:prstGeom>
            <a:solidFill>
              <a:schemeClr val="accent4">
                <a:alpha val="8902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5" name="Rectangle 164"/>
            <p:cNvSpPr/>
            <p:nvPr/>
          </p:nvSpPr>
          <p:spPr bwMode="auto">
            <a:xfrm>
              <a:off x="803604" y="1949407"/>
              <a:ext cx="9946844"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9411" dirty="0">
                  <a:solidFill>
                    <a:srgbClr val="FFFFFF"/>
                  </a:solidFill>
                  <a:latin typeface="Segoe UI Light"/>
                </a:rPr>
                <a:t>$7.2 TRILLION</a:t>
              </a:r>
              <a:br>
                <a:rPr lang="en-US" sz="9411" dirty="0">
                  <a:solidFill>
                    <a:srgbClr val="FFFFFF"/>
                  </a:solidFill>
                  <a:latin typeface="Segoe UI Light"/>
                </a:rPr>
              </a:br>
              <a:r>
                <a:rPr lang="en-US" sz="3921" dirty="0">
                  <a:solidFill>
                    <a:srgbClr val="FFFFFF"/>
                  </a:solidFill>
                </a:rPr>
                <a:t>worldwide market for IoT solutions</a:t>
              </a:r>
              <a:br>
                <a:rPr lang="en-US" sz="3921" dirty="0">
                  <a:solidFill>
                    <a:srgbClr val="FFFFFF"/>
                  </a:solidFill>
                </a:rPr>
              </a:br>
              <a:r>
                <a:rPr lang="en-US" sz="3921" dirty="0">
                  <a:solidFill>
                    <a:srgbClr val="FFFFFF"/>
                  </a:solidFill>
                </a:rPr>
                <a:t>by 2020</a:t>
              </a:r>
              <a:endParaRPr lang="en-US" sz="3921" dirty="0">
                <a:solidFill>
                  <a:srgbClr val="FFFFFF"/>
                </a:solidFill>
                <a:ea typeface="Segoe UI" pitchFamily="34" charset="0"/>
                <a:cs typeface="Segoe UI"/>
              </a:endParaRPr>
            </a:p>
          </p:txBody>
        </p:sp>
        <p:sp>
          <p:nvSpPr>
            <p:cNvPr id="166" name="TextBox 165"/>
            <p:cNvSpPr txBox="1"/>
            <p:nvPr/>
          </p:nvSpPr>
          <p:spPr>
            <a:xfrm>
              <a:off x="5675086" y="5379671"/>
              <a:ext cx="6414724" cy="572464"/>
            </a:xfrm>
            <a:prstGeom prst="rect">
              <a:avLst/>
            </a:prstGeom>
            <a:noFill/>
          </p:spPr>
          <p:txBody>
            <a:bodyPr wrap="square" lIns="179285" tIns="143428" rIns="179285" bIns="143428" rtlCol="0">
              <a:spAutoFit/>
            </a:bodyPr>
            <a:lstStyle/>
            <a:p>
              <a:r>
                <a:rPr lang="en-US" sz="1765" b="1" dirty="0">
                  <a:solidFill>
                    <a:srgbClr val="FFFFFF"/>
                  </a:solidFill>
                  <a:cs typeface="Segoe UI"/>
                </a:rPr>
                <a:t>IDC: </a:t>
              </a:r>
              <a:r>
                <a:rPr lang="en-US" sz="1372" dirty="0">
                  <a:solidFill>
                    <a:srgbClr val="FFFFFF"/>
                  </a:solidFill>
                </a:rPr>
                <a:t>Worldwide and Regional Internet of Things (IoT) 2014–2020 Forecast</a:t>
              </a:r>
              <a:endParaRPr lang="en-US" sz="1372" dirty="0">
                <a:solidFill>
                  <a:srgbClr val="FFFFFF"/>
                </a:solidFill>
                <a:cs typeface="Segoe UI"/>
              </a:endParaRPr>
            </a:p>
          </p:txBody>
        </p:sp>
      </p:grpSp>
    </p:spTree>
    <p:extLst>
      <p:ext uri="{BB962C8B-B14F-4D97-AF65-F5344CB8AC3E}">
        <p14:creationId xmlns:p14="http://schemas.microsoft.com/office/powerpoint/2010/main" val="1774253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decel="100000" fill="hold" nodeType="clickEffect">
                                  <p:stCondLst>
                                    <p:cond delay="0"/>
                                  </p:stCondLst>
                                  <p:childTnLst>
                                    <p:anim calcmode="lin" valueType="num">
                                      <p:cBhvr additive="base">
                                        <p:cTn id="12" dur="750"/>
                                        <p:tgtEl>
                                          <p:spTgt spid="5"/>
                                        </p:tgtEl>
                                        <p:attrNameLst>
                                          <p:attrName>ppt_x</p:attrName>
                                        </p:attrNameLst>
                                      </p:cBhvr>
                                      <p:tavLst>
                                        <p:tav tm="0">
                                          <p:val>
                                            <p:strVal val="ppt_x"/>
                                          </p:val>
                                        </p:tav>
                                        <p:tav tm="100000">
                                          <p:val>
                                            <p:strVal val="1+ppt_w/2"/>
                                          </p:val>
                                        </p:tav>
                                      </p:tavLst>
                                    </p:anim>
                                    <p:anim calcmode="lin" valueType="num">
                                      <p:cBhvr additive="base">
                                        <p:cTn id="13" dur="750"/>
                                        <p:tgtEl>
                                          <p:spTgt spid="5"/>
                                        </p:tgtEl>
                                        <p:attrNameLst>
                                          <p:attrName>ppt_y</p:attrName>
                                        </p:attrNameLst>
                                      </p:cBhvr>
                                      <p:tavLst>
                                        <p:tav tm="0">
                                          <p:val>
                                            <p:strVal val="ppt_y"/>
                                          </p:val>
                                        </p:tav>
                                        <p:tav tm="100000">
                                          <p:val>
                                            <p:strVal val="ppt_y"/>
                                          </p:val>
                                        </p:tav>
                                      </p:tavLst>
                                    </p:anim>
                                    <p:set>
                                      <p:cBhvr>
                                        <p:cTn id="14" dur="1" fill="hold">
                                          <p:stCondLst>
                                            <p:cond delay="749"/>
                                          </p:stCondLst>
                                        </p:cTn>
                                        <p:tgtEl>
                                          <p:spTgt spid="5"/>
                                        </p:tgtEl>
                                        <p:attrNameLst>
                                          <p:attrName>style.visibility</p:attrName>
                                        </p:attrNameLst>
                                      </p:cBhvr>
                                      <p:to>
                                        <p:strVal val="hidden"/>
                                      </p:to>
                                    </p:set>
                                  </p:childTnLst>
                                </p:cTn>
                              </p:par>
                              <p:par>
                                <p:cTn id="15" presetID="2" presetClass="entr" presetSubtype="8" decel="10000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anim calcmode="lin" valueType="num">
                                      <p:cBhvr additive="base">
                                        <p:cTn id="17" dur="750" fill="hold"/>
                                        <p:tgtEl>
                                          <p:spTgt spid="163"/>
                                        </p:tgtEl>
                                        <p:attrNameLst>
                                          <p:attrName>ppt_x</p:attrName>
                                        </p:attrNameLst>
                                      </p:cBhvr>
                                      <p:tavLst>
                                        <p:tav tm="0">
                                          <p:val>
                                            <p:strVal val="0-#ppt_w/2"/>
                                          </p:val>
                                        </p:tav>
                                        <p:tav tm="100000">
                                          <p:val>
                                            <p:strVal val="#ppt_x"/>
                                          </p:val>
                                        </p:tav>
                                      </p:tavLst>
                                    </p:anim>
                                    <p:anim calcmode="lin" valueType="num">
                                      <p:cBhvr additive="base">
                                        <p:cTn id="18" dur="750" fill="hold"/>
                                        <p:tgtEl>
                                          <p:spTgt spid="1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1" name="Group 80"/>
          <p:cNvGrpSpPr/>
          <p:nvPr/>
        </p:nvGrpSpPr>
        <p:grpSpPr>
          <a:xfrm>
            <a:off x="9822868" y="2837915"/>
            <a:ext cx="1064353" cy="1064353"/>
            <a:chOff x="10020375" y="2894239"/>
            <a:chExt cx="1085850" cy="1085850"/>
          </a:xfrm>
        </p:grpSpPr>
        <p:sp>
          <p:nvSpPr>
            <p:cNvPr id="82" name="Oval 81"/>
            <p:cNvSpPr/>
            <p:nvPr/>
          </p:nvSpPr>
          <p:spPr>
            <a:xfrm>
              <a:off x="10020375" y="2894239"/>
              <a:ext cx="1085850" cy="10858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83" name="Group 82"/>
            <p:cNvGrpSpPr/>
            <p:nvPr/>
          </p:nvGrpSpPr>
          <p:grpSpPr>
            <a:xfrm>
              <a:off x="10359459" y="3222426"/>
              <a:ext cx="418861" cy="421246"/>
              <a:chOff x="10969809" y="2370994"/>
              <a:chExt cx="418861" cy="421246"/>
            </a:xfrm>
          </p:grpSpPr>
          <p:sp>
            <p:nvSpPr>
              <p:cNvPr id="84" name="Rectangle 83"/>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grpSp>
      <p:grpSp>
        <p:nvGrpSpPr>
          <p:cNvPr id="89" name="Group 88"/>
          <p:cNvGrpSpPr/>
          <p:nvPr/>
        </p:nvGrpSpPr>
        <p:grpSpPr>
          <a:xfrm>
            <a:off x="8675869" y="2848586"/>
            <a:ext cx="1064353" cy="1064353"/>
            <a:chOff x="8850211" y="2905125"/>
            <a:chExt cx="1085850" cy="1085850"/>
          </a:xfrm>
        </p:grpSpPr>
        <p:sp>
          <p:nvSpPr>
            <p:cNvPr id="90" name="Oval 89"/>
            <p:cNvSpPr/>
            <p:nvPr/>
          </p:nvSpPr>
          <p:spPr>
            <a:xfrm>
              <a:off x="8850211" y="2905125"/>
              <a:ext cx="1085850" cy="1085850"/>
            </a:xfrm>
            <a:prstGeom prst="ellipse">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91" name="Freeform 61"/>
            <p:cNvSpPr>
              <a:spLocks noChangeAspect="1"/>
            </p:cNvSpPr>
            <p:nvPr/>
          </p:nvSpPr>
          <p:spPr bwMode="auto">
            <a:xfrm>
              <a:off x="9120999" y="3255913"/>
              <a:ext cx="540167" cy="35427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grpSp>
        <p:nvGrpSpPr>
          <p:cNvPr id="92" name="Group 91"/>
          <p:cNvGrpSpPr/>
          <p:nvPr/>
        </p:nvGrpSpPr>
        <p:grpSpPr>
          <a:xfrm>
            <a:off x="7536524" y="2848586"/>
            <a:ext cx="1064353" cy="1064353"/>
            <a:chOff x="7687854" y="2905125"/>
            <a:chExt cx="1085850" cy="1085850"/>
          </a:xfrm>
        </p:grpSpPr>
        <p:sp>
          <p:nvSpPr>
            <p:cNvPr id="93" name="Oval 92"/>
            <p:cNvSpPr/>
            <p:nvPr/>
          </p:nvSpPr>
          <p:spPr>
            <a:xfrm>
              <a:off x="7687854" y="2905125"/>
              <a:ext cx="1085850" cy="1085850"/>
            </a:xfrm>
            <a:prstGeom prst="ellipse">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grpSp>
          <p:nvGrpSpPr>
            <p:cNvPr id="94" name="Group 93"/>
            <p:cNvGrpSpPr/>
            <p:nvPr/>
          </p:nvGrpSpPr>
          <p:grpSpPr>
            <a:xfrm>
              <a:off x="7934374" y="3170658"/>
              <a:ext cx="634010" cy="524782"/>
              <a:chOff x="12890500" y="-3265488"/>
              <a:chExt cx="3722688" cy="3081338"/>
            </a:xfrm>
            <a:solidFill>
              <a:schemeClr val="bg1"/>
            </a:solidFill>
          </p:grpSpPr>
          <p:sp>
            <p:nvSpPr>
              <p:cNvPr id="9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9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grpSp>
      <p:sp>
        <p:nvSpPr>
          <p:cNvPr id="5" name="Rectangle 4"/>
          <p:cNvSpPr/>
          <p:nvPr/>
        </p:nvSpPr>
        <p:spPr>
          <a:xfrm>
            <a:off x="7277186" y="2528035"/>
            <a:ext cx="3841275" cy="16840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53" name="Title 1"/>
          <p:cNvSpPr>
            <a:spLocks noGrp="1"/>
          </p:cNvSpPr>
          <p:nvPr>
            <p:ph type="title"/>
          </p:nvPr>
        </p:nvSpPr>
        <p:spPr>
          <a:xfrm>
            <a:off x="268103" y="512046"/>
            <a:ext cx="11653834" cy="896391"/>
          </a:xfrm>
        </p:spPr>
        <p:txBody>
          <a:bodyPr vert="horz" lIns="91427" tIns="45713" rIns="91427" bIns="45713" rtlCol="0" anchor="ctr">
            <a:noAutofit/>
          </a:bodyPr>
          <a:lstStyle/>
          <a:p>
            <a:r>
              <a:rPr lang="en-US" sz="4705"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705"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529"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1. Operational efficiency</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4782733" y="4654191"/>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Rules and alerting to improve operational efficiency</a:t>
            </a:r>
          </a:p>
        </p:txBody>
      </p:sp>
      <p:sp>
        <p:nvSpPr>
          <p:cNvPr id="27" name="Rectangle 26"/>
          <p:cNvSpPr/>
          <p:nvPr/>
        </p:nvSpPr>
        <p:spPr>
          <a:xfrm>
            <a:off x="4782733" y="3551362"/>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Monitor and track device state, location and health</a:t>
            </a:r>
          </a:p>
        </p:txBody>
      </p:sp>
      <p:sp>
        <p:nvSpPr>
          <p:cNvPr id="3" name="Rectangle 2"/>
          <p:cNvSpPr/>
          <p:nvPr/>
        </p:nvSpPr>
        <p:spPr>
          <a:xfrm>
            <a:off x="4782733" y="2448533"/>
            <a:ext cx="7139204" cy="980468"/>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lnSpc>
                <a:spcPct val="90000"/>
              </a:lnSpc>
            </a:pPr>
            <a:r>
              <a:rPr lang="en-US" sz="1961" dirty="0">
                <a:solidFill>
                  <a:prstClr val="white"/>
                </a:solidFill>
                <a:latin typeface="Segoe UI Light"/>
              </a:rPr>
              <a:t>Connect devices and monitor telemetry</a:t>
            </a:r>
          </a:p>
        </p:txBody>
      </p:sp>
      <p:sp>
        <p:nvSpPr>
          <p:cNvPr id="2" name="Oval 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740981" y="1571318"/>
            <a:ext cx="4655618"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741556" y="4389546"/>
            <a:ext cx="4437919"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oup 96"/>
          <p:cNvGrpSpPr/>
          <p:nvPr/>
        </p:nvGrpSpPr>
        <p:grpSpPr>
          <a:xfrm>
            <a:off x="2510852" y="5370707"/>
            <a:ext cx="705305" cy="709321"/>
            <a:chOff x="10969809" y="2370994"/>
            <a:chExt cx="418861" cy="421246"/>
          </a:xfrm>
        </p:grpSpPr>
        <p:sp>
          <p:nvSpPr>
            <p:cNvPr id="98" name="Rectangle 97"/>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2"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103"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104" name="Group 103"/>
          <p:cNvGrpSpPr/>
          <p:nvPr/>
        </p:nvGrpSpPr>
        <p:grpSpPr>
          <a:xfrm>
            <a:off x="1030306" y="2675639"/>
            <a:ext cx="940685" cy="778623"/>
            <a:chOff x="12890500" y="-3265488"/>
            <a:chExt cx="3722688" cy="3081338"/>
          </a:xfrm>
          <a:solidFill>
            <a:schemeClr val="bg1"/>
          </a:solidFill>
        </p:grpSpPr>
        <p:sp>
          <p:nvSpPr>
            <p:cNvPr id="105"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106"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Tree>
    <p:extLst>
      <p:ext uri="{BB962C8B-B14F-4D97-AF65-F5344CB8AC3E}">
        <p14:creationId xmlns:p14="http://schemas.microsoft.com/office/powerpoint/2010/main" val="255120444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3477E-6 -4.13981E-6 L -0.53893 -0.04448 " pathEditMode="relative" rAng="0" ptsTypes="AA">
                                      <p:cBhvr>
                                        <p:cTn id="6" dur="1000" fill="hold"/>
                                        <p:tgtEl>
                                          <p:spTgt spid="92"/>
                                        </p:tgtEl>
                                        <p:attrNameLst>
                                          <p:attrName>ppt_x</p:attrName>
                                          <p:attrName>ppt_y</p:attrName>
                                        </p:attrNameLst>
                                      </p:cBhvr>
                                      <p:rCtr x="-26947" y="-2224"/>
                                    </p:animMotion>
                                  </p:childTnLst>
                                </p:cTn>
                              </p:par>
                              <p:par>
                                <p:cTn id="7" presetID="10" presetClass="exit" presetSubtype="0" fill="hold" nodeType="withEffect">
                                  <p:stCondLst>
                                    <p:cond delay="500"/>
                                  </p:stCondLst>
                                  <p:childTnLst>
                                    <p:animEffect transition="out" filter="fade">
                                      <p:cBhvr>
                                        <p:cTn id="8" dur="500"/>
                                        <p:tgtEl>
                                          <p:spTgt spid="92"/>
                                        </p:tgtEl>
                                      </p:cBhvr>
                                    </p:animEffect>
                                    <p:set>
                                      <p:cBhvr>
                                        <p:cTn id="9" dur="1" fill="hold">
                                          <p:stCondLst>
                                            <p:cond delay="499"/>
                                          </p:stCondLst>
                                        </p:cTn>
                                        <p:tgtEl>
                                          <p:spTgt spid="92"/>
                                        </p:tgtEl>
                                        <p:attrNameLst>
                                          <p:attrName>style.visibility</p:attrName>
                                        </p:attrNameLst>
                                      </p:cBhvr>
                                      <p:to>
                                        <p:strVal val="hidden"/>
                                      </p:to>
                                    </p:set>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75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42" presetClass="path" presetSubtype="0" accel="50000" decel="50000" fill="hold" nodeType="withEffect">
                                  <p:stCondLst>
                                    <p:cond delay="750"/>
                                  </p:stCondLst>
                                  <p:childTnLst>
                                    <p:animMotion origin="layout" path="M 2.5785E-6 -4.13981E-6 L -0.38512 -0.03767 " pathEditMode="relative" rAng="0" ptsTypes="AA">
                                      <p:cBhvr>
                                        <p:cTn id="17" dur="1000" fill="hold"/>
                                        <p:tgtEl>
                                          <p:spTgt spid="89"/>
                                        </p:tgtEl>
                                        <p:attrNameLst>
                                          <p:attrName>ppt_x</p:attrName>
                                          <p:attrName>ppt_y</p:attrName>
                                        </p:attrNameLst>
                                      </p:cBhvr>
                                      <p:rCtr x="-19262" y="-1884"/>
                                    </p:animMotion>
                                  </p:childTnLst>
                                </p:cTn>
                              </p:par>
                              <p:par>
                                <p:cTn id="18" presetID="10" presetClass="exit" presetSubtype="0" fill="hold" nodeType="withEffect">
                                  <p:stCondLst>
                                    <p:cond delay="1250"/>
                                  </p:stCondLst>
                                  <p:childTnLst>
                                    <p:animEffect transition="out" filter="fade">
                                      <p:cBhvr>
                                        <p:cTn id="19" dur="500"/>
                                        <p:tgtEl>
                                          <p:spTgt spid="89"/>
                                        </p:tgtEl>
                                      </p:cBhvr>
                                    </p:animEffect>
                                    <p:set>
                                      <p:cBhvr>
                                        <p:cTn id="20" dur="1" fill="hold">
                                          <p:stCondLst>
                                            <p:cond delay="499"/>
                                          </p:stCondLst>
                                        </p:cTn>
                                        <p:tgtEl>
                                          <p:spTgt spid="89"/>
                                        </p:tgtEl>
                                        <p:attrNameLst>
                                          <p:attrName>style.visibility</p:attrName>
                                        </p:attrNameLst>
                                      </p:cBhvr>
                                      <p:to>
                                        <p:strVal val="hidden"/>
                                      </p:to>
                                    </p:set>
                                  </p:childTnLst>
                                </p:cTn>
                              </p:par>
                              <p:par>
                                <p:cTn id="21" presetID="10" presetClass="entr" presetSubtype="0" fill="hold" grpId="0" nodeType="withEffect">
                                  <p:stCondLst>
                                    <p:cond delay="1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par>
                                <p:cTn id="27" presetID="42" presetClass="path" presetSubtype="0" accel="50000" decel="50000" fill="hold" nodeType="withEffect">
                                  <p:stCondLst>
                                    <p:cond delay="1500"/>
                                  </p:stCondLst>
                                  <p:childTnLst>
                                    <p:animMotion origin="layout" path="M -4.52132E-6 4.60281E-6 L -0.61488 0.34929 " pathEditMode="relative" rAng="0" ptsTypes="AA">
                                      <p:cBhvr>
                                        <p:cTn id="28" dur="1000" fill="hold"/>
                                        <p:tgtEl>
                                          <p:spTgt spid="81"/>
                                        </p:tgtEl>
                                        <p:attrNameLst>
                                          <p:attrName>ppt_x</p:attrName>
                                          <p:attrName>ppt_y</p:attrName>
                                        </p:attrNameLst>
                                      </p:cBhvr>
                                      <p:rCtr x="-30751" y="17453"/>
                                    </p:animMotion>
                                  </p:childTnLst>
                                </p:cTn>
                              </p:par>
                              <p:par>
                                <p:cTn id="29" presetID="10" presetClass="exit" presetSubtype="0" fill="hold" nodeType="withEffect">
                                  <p:stCondLst>
                                    <p:cond delay="2000"/>
                                  </p:stCondLst>
                                  <p:childTnLst>
                                    <p:animEffect transition="out" filter="fade">
                                      <p:cBhvr>
                                        <p:cTn id="30" dur="500"/>
                                        <p:tgtEl>
                                          <p:spTgt spid="81"/>
                                        </p:tgtEl>
                                      </p:cBhvr>
                                    </p:animEffect>
                                    <p:set>
                                      <p:cBhvr>
                                        <p:cTn id="31" dur="1" fill="hold">
                                          <p:stCondLst>
                                            <p:cond delay="499"/>
                                          </p:stCondLst>
                                        </p:cTn>
                                        <p:tgtEl>
                                          <p:spTgt spid="81"/>
                                        </p:tgtEl>
                                        <p:attrNameLst>
                                          <p:attrName>style.visibility</p:attrName>
                                        </p:attrNameLst>
                                      </p:cBhvr>
                                      <p:to>
                                        <p:strVal val="hidden"/>
                                      </p:to>
                                    </p:set>
                                  </p:childTnLst>
                                </p:cTn>
                              </p:par>
                              <p:par>
                                <p:cTn id="32" presetID="10" presetClass="entr" presetSubtype="0" fill="hold" grpId="0" nodeType="withEffect">
                                  <p:stCondLst>
                                    <p:cond delay="22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225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grpId="1" nodeType="withEffect">
                                  <p:stCondLst>
                                    <p:cond delay="275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8" presetClass="emph" presetSubtype="0" decel="100000" fill="hold" grpId="0" nodeType="withEffect">
                                  <p:stCondLst>
                                    <p:cond delay="2250"/>
                                  </p:stCondLst>
                                  <p:childTnLst>
                                    <p:animRot by="43200000">
                                      <p:cBhvr>
                                        <p:cTn id="42" dur="1500" fill="hold"/>
                                        <p:tgtEl>
                                          <p:spTgt spid="10"/>
                                        </p:tgtEl>
                                        <p:attrNameLst>
                                          <p:attrName>r</p:attrName>
                                        </p:attrNameLst>
                                      </p:cBhvr>
                                    </p:animRot>
                                  </p:childTnLst>
                                </p:cTn>
                              </p:par>
                              <p:par>
                                <p:cTn id="43" presetID="10" presetClass="entr" presetSubtype="0" fill="hold" grpId="0" nodeType="withEffect">
                                  <p:stCondLst>
                                    <p:cond delay="3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500"/>
                            </p:stCondLst>
                            <p:childTnLst>
                              <p:par>
                                <p:cTn id="56" presetID="2" presetClass="entr" presetSubtype="2" decel="10000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1000" fill="hold"/>
                                        <p:tgtEl>
                                          <p:spTgt spid="3"/>
                                        </p:tgtEl>
                                        <p:attrNameLst>
                                          <p:attrName>ppt_x</p:attrName>
                                        </p:attrNameLst>
                                      </p:cBhvr>
                                      <p:tavLst>
                                        <p:tav tm="0">
                                          <p:val>
                                            <p:strVal val="1+#ppt_w/2"/>
                                          </p:val>
                                        </p:tav>
                                        <p:tav tm="100000">
                                          <p:val>
                                            <p:strVal val="#ppt_x"/>
                                          </p:val>
                                        </p:tav>
                                      </p:tavLst>
                                    </p:anim>
                                    <p:anim calcmode="lin" valueType="num">
                                      <p:cBhvr additive="base">
                                        <p:cTn id="59" dur="1000" fill="hold"/>
                                        <p:tgtEl>
                                          <p:spTgt spid="3"/>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1000" fill="hold"/>
                                        <p:tgtEl>
                                          <p:spTgt spid="27"/>
                                        </p:tgtEl>
                                        <p:attrNameLst>
                                          <p:attrName>ppt_x</p:attrName>
                                        </p:attrNameLst>
                                      </p:cBhvr>
                                      <p:tavLst>
                                        <p:tav tm="0">
                                          <p:val>
                                            <p:strVal val="1+#ppt_w/2"/>
                                          </p:val>
                                        </p:tav>
                                        <p:tav tm="100000">
                                          <p:val>
                                            <p:strVal val="#ppt_x"/>
                                          </p:val>
                                        </p:tav>
                                      </p:tavLst>
                                    </p:anim>
                                    <p:anim calcmode="lin" valueType="num">
                                      <p:cBhvr additive="base">
                                        <p:cTn id="63" dur="10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1000" fill="hold"/>
                                        <p:tgtEl>
                                          <p:spTgt spid="30"/>
                                        </p:tgtEl>
                                        <p:attrNameLst>
                                          <p:attrName>ppt_x</p:attrName>
                                        </p:attrNameLst>
                                      </p:cBhvr>
                                      <p:tavLst>
                                        <p:tav tm="0">
                                          <p:val>
                                            <p:strVal val="1+#ppt_w/2"/>
                                          </p:val>
                                        </p:tav>
                                        <p:tav tm="100000">
                                          <p:val>
                                            <p:strVal val="#ppt_x"/>
                                          </p:val>
                                        </p:tav>
                                      </p:tavLst>
                                    </p:anim>
                                    <p:anim calcmode="lin" valueType="num">
                                      <p:cBhvr additive="base">
                                        <p:cTn id="67" dur="1000" fill="hold"/>
                                        <p:tgtEl>
                                          <p:spTgt spid="30"/>
                                        </p:tgtEl>
                                        <p:attrNameLst>
                                          <p:attrName>ppt_y</p:attrName>
                                        </p:attrNameLst>
                                      </p:cBhvr>
                                      <p:tavLst>
                                        <p:tav tm="0">
                                          <p:val>
                                            <p:strVal val="#ppt_y"/>
                                          </p:val>
                                        </p:tav>
                                        <p:tav tm="100000">
                                          <p:val>
                                            <p:strVal val="#ppt_y"/>
                                          </p:val>
                                        </p:tav>
                                      </p:tavLst>
                                    </p:anim>
                                  </p:childTnLst>
                                </p:cTn>
                              </p:par>
                            </p:childTnLst>
                          </p:cTn>
                        </p:par>
                        <p:par>
                          <p:cTn id="68" fill="hold">
                            <p:stCondLst>
                              <p:cond delay="6000"/>
                            </p:stCondLst>
                            <p:childTnLst>
                              <p:par>
                                <p:cTn id="69" presetID="1"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27" grpId="0" animBg="1"/>
      <p:bldP spid="3" grpId="0" animBg="1"/>
      <p:bldP spid="2" grpId="0" animBg="1"/>
      <p:bldP spid="10" grpId="0" animBg="1"/>
      <p:bldP spid="10" grpId="1" animBg="1"/>
      <p:bldP spid="11" grpId="0"/>
      <p:bldP spid="13" grpId="0" animBg="1"/>
      <p:bldP spid="15" grpId="0" animBg="1"/>
      <p:bldP spid="23" grpId="0" animBg="1"/>
      <p:bldP spid="46" grpId="0" animBg="1"/>
      <p:bldP spid="47" grpId="0" animBg="1"/>
      <p:bldP spid="10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p:cNvSpPr/>
          <p:nvPr/>
        </p:nvSpPr>
        <p:spPr>
          <a:xfrm>
            <a:off x="4782733" y="4654191"/>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Operationalize insights to improve things and processes in real time</a:t>
            </a:r>
          </a:p>
        </p:txBody>
      </p:sp>
      <p:sp>
        <p:nvSpPr>
          <p:cNvPr id="30" name="Rectangle 29"/>
          <p:cNvSpPr/>
          <p:nvPr/>
        </p:nvSpPr>
        <p:spPr>
          <a:xfrm>
            <a:off x="4782733" y="3551362"/>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Discover patterns in device data using predictive analytics</a:t>
            </a:r>
          </a:p>
        </p:txBody>
      </p:sp>
      <p:sp>
        <p:nvSpPr>
          <p:cNvPr id="31" name="Rectangle 30"/>
          <p:cNvSpPr/>
          <p:nvPr/>
        </p:nvSpPr>
        <p:spPr>
          <a:xfrm>
            <a:off x="4782733" y="2448533"/>
            <a:ext cx="7139204" cy="980468"/>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225">
              <a:lnSpc>
                <a:spcPct val="90000"/>
              </a:lnSpc>
            </a:pPr>
            <a:r>
              <a:rPr lang="en-US" sz="1961" dirty="0">
                <a:solidFill>
                  <a:prstClr val="white"/>
                </a:solidFill>
                <a:latin typeface="Calibri Light" panose="020F0302020204030204"/>
              </a:rPr>
              <a:t>Analyze and visualize data from devices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Calibri Light" panose="020F0302020204030204"/>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225">
              <a:lnSpc>
                <a:spcPct val="90000"/>
              </a:lnSpc>
              <a:defRPr/>
            </a:pPr>
            <a:r>
              <a:rPr lang="en-US" sz="2745" dirty="0">
                <a:solidFill>
                  <a:srgbClr val="44546A"/>
                </a:solidFill>
                <a:latin typeface="Calibri Light" panose="020F0302020204030204"/>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43946" y="1571318"/>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dirty="0">
                <a:solidFill>
                  <a:prstClr val="black"/>
                </a:solidFill>
              </a:endParaRPr>
            </a:p>
          </p:txBody>
        </p:sp>
      </p:grpSp>
      <p:sp>
        <p:nvSpPr>
          <p:cNvPr id="40" name="Title 1"/>
          <p:cNvSpPr>
            <a:spLocks noGrp="1"/>
          </p:cNvSpPr>
          <p:nvPr>
            <p:ph type="title"/>
          </p:nvPr>
        </p:nvSpPr>
        <p:spPr>
          <a:xfrm>
            <a:off x="268103" y="522022"/>
            <a:ext cx="11653834" cy="896391"/>
          </a:xfrm>
        </p:spPr>
        <p:txBody>
          <a:bodyPr vert="horz" lIns="91427" tIns="45713" rIns="91427" bIns="45713" rtlCol="0" anchor="ctr">
            <a:noAutofit/>
          </a:bodyPr>
          <a:lstStyle/>
          <a:p>
            <a:r>
              <a:rPr lang="en-US" sz="4705"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705"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529"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2. Business Intelligence</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5077222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750" fill="hold"/>
                                        <p:tgtEl>
                                          <p:spTgt spid="29"/>
                                        </p:tgtEl>
                                        <p:attrNameLst>
                                          <p:attrName>ppt_x</p:attrName>
                                        </p:attrNameLst>
                                      </p:cBhvr>
                                      <p:tavLst>
                                        <p:tav tm="0">
                                          <p:val>
                                            <p:strVal val="1+#ppt_w/2"/>
                                          </p:val>
                                        </p:tav>
                                        <p:tav tm="100000">
                                          <p:val>
                                            <p:strVal val="#ppt_x"/>
                                          </p:val>
                                        </p:tav>
                                      </p:tavLst>
                                    </p:anim>
                                    <p:anim calcmode="lin" valueType="num">
                                      <p:cBhvr additive="base">
                                        <p:cTn id="16"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p:cNvSpPr/>
          <p:nvPr/>
        </p:nvSpPr>
        <p:spPr>
          <a:xfrm>
            <a:off x="4782733" y="4654191"/>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prstClr val="white"/>
                </a:solidFill>
                <a:latin typeface="Segoe UI Light"/>
              </a:rPr>
              <a:t>New partnership opportunities</a:t>
            </a:r>
          </a:p>
        </p:txBody>
      </p:sp>
      <p:sp>
        <p:nvSpPr>
          <p:cNvPr id="29" name="Rectangle 28"/>
          <p:cNvSpPr/>
          <p:nvPr/>
        </p:nvSpPr>
        <p:spPr>
          <a:xfrm>
            <a:off x="4782733" y="3551362"/>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prstClr val="white"/>
                </a:solidFill>
                <a:latin typeface="Segoe UI Light"/>
              </a:rPr>
              <a:t>Expand into new adjacent businesses</a:t>
            </a:r>
          </a:p>
        </p:txBody>
      </p:sp>
      <p:sp>
        <p:nvSpPr>
          <p:cNvPr id="31" name="Rectangle 30"/>
          <p:cNvSpPr/>
          <p:nvPr/>
        </p:nvSpPr>
        <p:spPr>
          <a:xfrm>
            <a:off x="4782733" y="2448533"/>
            <a:ext cx="7139204" cy="98046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85927" rIns="448149" rtlCol="0" anchor="ctr"/>
          <a:lstStyle/>
          <a:p>
            <a:pPr defTabSz="914139"/>
            <a:r>
              <a:rPr lang="en-US" sz="1961" dirty="0">
                <a:solidFill>
                  <a:prstClr val="white"/>
                </a:solidFill>
                <a:latin typeface="Segoe UI Light"/>
              </a:rPr>
              <a:t>Combine IoT &amp; other data with advanced analytics to power new services and revenue streams</a:t>
            </a:r>
          </a:p>
        </p:txBody>
      </p:sp>
      <p:sp>
        <p:nvSpPr>
          <p:cNvPr id="32" name="Oval 31"/>
          <p:cNvSpPr/>
          <p:nvPr/>
        </p:nvSpPr>
        <p:spPr>
          <a:xfrm>
            <a:off x="378010" y="1420111"/>
            <a:ext cx="5152576" cy="515257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39"/>
            <a:endParaRPr lang="en-US" dirty="0">
              <a:solidFill>
                <a:prstClr val="white"/>
              </a:solidFill>
            </a:endParaRPr>
          </a:p>
        </p:txBody>
      </p:sp>
      <p:sp>
        <p:nvSpPr>
          <p:cNvPr id="10" name="Isosceles Triangle 60"/>
          <p:cNvSpPr/>
          <p:nvPr/>
        </p:nvSpPr>
        <p:spPr bwMode="auto">
          <a:xfrm rot="16200000">
            <a:off x="2014451" y="3173599"/>
            <a:ext cx="1897215" cy="1679919"/>
          </a:xfrm>
          <a:custGeom>
            <a:avLst/>
            <a:gdLst/>
            <a:ahLst/>
            <a:cxnLst/>
            <a:rect l="l" t="t" r="r" b="b"/>
            <a:pathLst>
              <a:path w="2108298" h="1866828">
                <a:moveTo>
                  <a:pt x="225150" y="844900"/>
                </a:moveTo>
                <a:lnTo>
                  <a:pt x="450299" y="1126706"/>
                </a:lnTo>
                <a:lnTo>
                  <a:pt x="300646" y="1126706"/>
                </a:lnTo>
                <a:cubicBezTo>
                  <a:pt x="383956" y="1463794"/>
                  <a:pt x="689152" y="1712441"/>
                  <a:pt x="1052423" y="1712441"/>
                </a:cubicBezTo>
                <a:cubicBezTo>
                  <a:pt x="1421279" y="1712441"/>
                  <a:pt x="1730261" y="1456089"/>
                  <a:pt x="1809108" y="1111403"/>
                </a:cubicBezTo>
                <a:lnTo>
                  <a:pt x="1968419" y="1111403"/>
                </a:lnTo>
                <a:cubicBezTo>
                  <a:pt x="1885742" y="1541826"/>
                  <a:pt x="1507036" y="1866828"/>
                  <a:pt x="1052423" y="1866828"/>
                </a:cubicBezTo>
                <a:cubicBezTo>
                  <a:pt x="603305" y="1866828"/>
                  <a:pt x="228270" y="1549636"/>
                  <a:pt x="140786" y="1126706"/>
                </a:cubicBezTo>
                <a:lnTo>
                  <a:pt x="0" y="1126706"/>
                </a:lnTo>
                <a:close/>
                <a:moveTo>
                  <a:pt x="1052423" y="0"/>
                </a:moveTo>
                <a:cubicBezTo>
                  <a:pt x="1501998" y="0"/>
                  <a:pt x="1877337" y="317836"/>
                  <a:pt x="1964421" y="741388"/>
                </a:cubicBezTo>
                <a:lnTo>
                  <a:pt x="2108298" y="741388"/>
                </a:lnTo>
                <a:lnTo>
                  <a:pt x="1883149" y="1023194"/>
                </a:lnTo>
                <a:lnTo>
                  <a:pt x="1657999" y="741388"/>
                </a:lnTo>
                <a:lnTo>
                  <a:pt x="1804607" y="741388"/>
                </a:lnTo>
                <a:cubicBezTo>
                  <a:pt x="1721669" y="403669"/>
                  <a:pt x="1416158" y="154387"/>
                  <a:pt x="1052423" y="154387"/>
                </a:cubicBezTo>
                <a:cubicBezTo>
                  <a:pt x="683568" y="154387"/>
                  <a:pt x="374587" y="410738"/>
                  <a:pt x="295739" y="755423"/>
                </a:cubicBezTo>
                <a:lnTo>
                  <a:pt x="136428" y="755423"/>
                </a:lnTo>
                <a:cubicBezTo>
                  <a:pt x="219106" y="325001"/>
                  <a:pt x="597811" y="0"/>
                  <a:pt x="1052423"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1922253" y="3798368"/>
            <a:ext cx="2081616" cy="413733"/>
          </a:xfrm>
          <a:prstGeom prst="rect">
            <a:avLst/>
          </a:prstGeom>
          <a:noFill/>
        </p:spPr>
        <p:txBody>
          <a:bodyPr lIns="179259" tIns="143407" rIns="179259" bIns="143407" anchor="ctr"/>
          <a:lstStyle/>
          <a:p>
            <a:pPr algn="ctr" defTabSz="914139">
              <a:lnSpc>
                <a:spcPct val="90000"/>
              </a:lnSpc>
              <a:defRPr/>
            </a:pPr>
            <a:r>
              <a:rPr lang="en-US" sz="2745" dirty="0">
                <a:solidFill>
                  <a:srgbClr val="000000"/>
                </a:solidFill>
                <a:latin typeface="Segoe UI Light"/>
                <a:ea typeface="MS PGothic" panose="020B0600070205080204" pitchFamily="34" charset="-128"/>
              </a:rPr>
              <a:t>Things</a:t>
            </a:r>
          </a:p>
        </p:txBody>
      </p:sp>
      <p:sp>
        <p:nvSpPr>
          <p:cNvPr id="13" name="Freeform 12"/>
          <p:cNvSpPr/>
          <p:nvPr/>
        </p:nvSpPr>
        <p:spPr bwMode="auto">
          <a:xfrm>
            <a:off x="526229" y="1571318"/>
            <a:ext cx="2377708" cy="3437424"/>
          </a:xfrm>
          <a:custGeom>
            <a:avLst/>
            <a:gdLst>
              <a:gd name="connsiteX0" fmla="*/ 263544 w 2425730"/>
              <a:gd name="connsiteY0" fmla="*/ 3485485 h 3506849"/>
              <a:gd name="connsiteX1" fmla="*/ 222423 w 2425730"/>
              <a:gd name="connsiteY1" fmla="*/ 3506849 h 3506849"/>
              <a:gd name="connsiteX2" fmla="*/ 222113 w 2425730"/>
              <a:gd name="connsiteY2" fmla="*/ 3506205 h 3506849"/>
              <a:gd name="connsiteX3" fmla="*/ 2425730 w 2425730"/>
              <a:gd name="connsiteY3" fmla="*/ 0 h 3506849"/>
              <a:gd name="connsiteX4" fmla="*/ 2425730 w 2425730"/>
              <a:gd name="connsiteY4" fmla="*/ 1411223 h 3506849"/>
              <a:gd name="connsiteX5" fmla="*/ 2375998 w 2425730"/>
              <a:gd name="connsiteY5" fmla="*/ 1413734 h 3506849"/>
              <a:gd name="connsiteX6" fmla="*/ 1409700 w 2425730"/>
              <a:gd name="connsiteY6" fmla="*/ 2484525 h 3506849"/>
              <a:gd name="connsiteX7" fmla="*/ 1431568 w 2425730"/>
              <a:gd name="connsiteY7" fmla="*/ 2701447 h 3506849"/>
              <a:gd name="connsiteX8" fmla="*/ 1446377 w 2425730"/>
              <a:gd name="connsiteY8" fmla="*/ 2759042 h 3506849"/>
              <a:gd name="connsiteX9" fmla="*/ 174954 w 2425730"/>
              <a:gd name="connsiteY9" fmla="*/ 3394913 h 3506849"/>
              <a:gd name="connsiteX10" fmla="*/ 111768 w 2425730"/>
              <a:gd name="connsiteY10" fmla="*/ 3222276 h 3506849"/>
              <a:gd name="connsiteX11" fmla="*/ 0 w 2425730"/>
              <a:gd name="connsiteY11" fmla="*/ 2483001 h 3506849"/>
              <a:gd name="connsiteX12" fmla="*/ 2231863 w 2425730"/>
              <a:gd name="connsiteY12" fmla="*/ 9789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5730" h="3506849">
                <a:moveTo>
                  <a:pt x="263544" y="3485485"/>
                </a:moveTo>
                <a:lnTo>
                  <a:pt x="222423" y="3506849"/>
                </a:lnTo>
                <a:lnTo>
                  <a:pt x="222113" y="3506205"/>
                </a:lnTo>
                <a:close/>
                <a:moveTo>
                  <a:pt x="2425730" y="0"/>
                </a:moveTo>
                <a:lnTo>
                  <a:pt x="2425730" y="1411223"/>
                </a:lnTo>
                <a:lnTo>
                  <a:pt x="2375998" y="1413734"/>
                </a:lnTo>
                <a:cubicBezTo>
                  <a:pt x="1833243" y="1468854"/>
                  <a:pt x="1409700" y="1927227"/>
                  <a:pt x="1409700" y="2484525"/>
                </a:cubicBezTo>
                <a:cubicBezTo>
                  <a:pt x="1409700" y="2558831"/>
                  <a:pt x="1417230" y="2631379"/>
                  <a:pt x="1431568" y="2701447"/>
                </a:cubicBezTo>
                <a:lnTo>
                  <a:pt x="1446377" y="2759042"/>
                </a:lnTo>
                <a:lnTo>
                  <a:pt x="174954" y="3394913"/>
                </a:lnTo>
                <a:lnTo>
                  <a:pt x="111768" y="3222276"/>
                </a:lnTo>
                <a:cubicBezTo>
                  <a:pt x="39131" y="2988739"/>
                  <a:pt x="0" y="2740440"/>
                  <a:pt x="0" y="2483001"/>
                </a:cubicBezTo>
                <a:cubicBezTo>
                  <a:pt x="0" y="1195808"/>
                  <a:pt x="978259" y="137100"/>
                  <a:pt x="2231863" y="9789"/>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751395" y="1577161"/>
            <a:ext cx="4655946" cy="3437424"/>
          </a:xfrm>
          <a:custGeom>
            <a:avLst/>
            <a:gdLst>
              <a:gd name="connsiteX0" fmla="*/ 41432 w 4749981"/>
              <a:gd name="connsiteY0" fmla="*/ 3485484 h 3506849"/>
              <a:gd name="connsiteX1" fmla="*/ 310 w 4749981"/>
              <a:gd name="connsiteY1" fmla="*/ 3506849 h 3506849"/>
              <a:gd name="connsiteX2" fmla="*/ 0 w 4749981"/>
              <a:gd name="connsiteY2" fmla="*/ 3506205 h 3506849"/>
              <a:gd name="connsiteX3" fmla="*/ 2324249 w 4749981"/>
              <a:gd name="connsiteY3" fmla="*/ 0 h 3506849"/>
              <a:gd name="connsiteX4" fmla="*/ 2518118 w 4749981"/>
              <a:gd name="connsiteY4" fmla="*/ 9789 h 3506849"/>
              <a:gd name="connsiteX5" fmla="*/ 4749981 w 4749981"/>
              <a:gd name="connsiteY5" fmla="*/ 2483001 h 3506849"/>
              <a:gd name="connsiteX6" fmla="*/ 4638213 w 4749981"/>
              <a:gd name="connsiteY6" fmla="*/ 3222276 h 3506849"/>
              <a:gd name="connsiteX7" fmla="*/ 4575027 w 4749981"/>
              <a:gd name="connsiteY7" fmla="*/ 3394914 h 3506849"/>
              <a:gd name="connsiteX8" fmla="*/ 3303606 w 4749981"/>
              <a:gd name="connsiteY8" fmla="*/ 2759044 h 3506849"/>
              <a:gd name="connsiteX9" fmla="*/ 3318415 w 4749981"/>
              <a:gd name="connsiteY9" fmla="*/ 2701447 h 3506849"/>
              <a:gd name="connsiteX10" fmla="*/ 3340283 w 4749981"/>
              <a:gd name="connsiteY10" fmla="*/ 2484525 h 3506849"/>
              <a:gd name="connsiteX11" fmla="*/ 2373986 w 4749981"/>
              <a:gd name="connsiteY11" fmla="*/ 1413734 h 3506849"/>
              <a:gd name="connsiteX12" fmla="*/ 2324249 w 4749981"/>
              <a:gd name="connsiteY12" fmla="*/ 1411223 h 350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9981" h="3506849">
                <a:moveTo>
                  <a:pt x="41432" y="3485484"/>
                </a:moveTo>
                <a:lnTo>
                  <a:pt x="310" y="3506849"/>
                </a:lnTo>
                <a:lnTo>
                  <a:pt x="0" y="3506205"/>
                </a:lnTo>
                <a:close/>
                <a:moveTo>
                  <a:pt x="2324249" y="0"/>
                </a:moveTo>
                <a:lnTo>
                  <a:pt x="2518118" y="9789"/>
                </a:lnTo>
                <a:cubicBezTo>
                  <a:pt x="3771722" y="137100"/>
                  <a:pt x="4749981" y="1195808"/>
                  <a:pt x="4749981" y="2483001"/>
                </a:cubicBezTo>
                <a:cubicBezTo>
                  <a:pt x="4749981" y="2740440"/>
                  <a:pt x="4710851" y="2988739"/>
                  <a:pt x="4638213" y="3222276"/>
                </a:cubicBezTo>
                <a:lnTo>
                  <a:pt x="4575027" y="3394914"/>
                </a:lnTo>
                <a:lnTo>
                  <a:pt x="3303606" y="2759044"/>
                </a:lnTo>
                <a:lnTo>
                  <a:pt x="3318415" y="2701447"/>
                </a:lnTo>
                <a:cubicBezTo>
                  <a:pt x="3332753" y="2631379"/>
                  <a:pt x="3340283" y="2558831"/>
                  <a:pt x="3340283" y="2484525"/>
                </a:cubicBezTo>
                <a:cubicBezTo>
                  <a:pt x="3340283" y="1927227"/>
                  <a:pt x="2916741" y="1468854"/>
                  <a:pt x="2373986" y="1413734"/>
                </a:cubicBezTo>
                <a:lnTo>
                  <a:pt x="2324249" y="141122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743946" y="4389546"/>
            <a:ext cx="4438231" cy="2052448"/>
          </a:xfrm>
          <a:custGeom>
            <a:avLst/>
            <a:gdLst>
              <a:gd name="connsiteX0" fmla="*/ 1261799 w 4527869"/>
              <a:gd name="connsiteY0" fmla="*/ 0 h 2093901"/>
              <a:gd name="connsiteX1" fmla="*/ 1272172 w 4527869"/>
              <a:gd name="connsiteY1" fmla="*/ 28342 h 2093901"/>
              <a:gd name="connsiteX2" fmla="*/ 2263935 w 4527869"/>
              <a:gd name="connsiteY2" fmla="*/ 685726 h 2093901"/>
              <a:gd name="connsiteX3" fmla="*/ 3255698 w 4527869"/>
              <a:gd name="connsiteY3" fmla="*/ 28342 h 2093901"/>
              <a:gd name="connsiteX4" fmla="*/ 3266071 w 4527869"/>
              <a:gd name="connsiteY4" fmla="*/ 1 h 2093901"/>
              <a:gd name="connsiteX5" fmla="*/ 4527869 w 4527869"/>
              <a:gd name="connsiteY5" fmla="*/ 631058 h 2093901"/>
              <a:gd name="connsiteX6" fmla="*/ 4449929 w 4527869"/>
              <a:gd name="connsiteY6" fmla="*/ 792852 h 2093901"/>
              <a:gd name="connsiteX7" fmla="*/ 2263934 w 4527869"/>
              <a:gd name="connsiteY7" fmla="*/ 2093901 h 2093901"/>
              <a:gd name="connsiteX8" fmla="*/ 77940 w 4527869"/>
              <a:gd name="connsiteY8" fmla="*/ 792852 h 2093901"/>
              <a:gd name="connsiteX9" fmla="*/ 0 w 4527869"/>
              <a:gd name="connsiteY9" fmla="*/ 631058 h 20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7869" h="2093901">
                <a:moveTo>
                  <a:pt x="1261799" y="0"/>
                </a:moveTo>
                <a:lnTo>
                  <a:pt x="1272172" y="28342"/>
                </a:lnTo>
                <a:cubicBezTo>
                  <a:pt x="1435570" y="414659"/>
                  <a:pt x="1818097" y="685726"/>
                  <a:pt x="2263935" y="685726"/>
                </a:cubicBezTo>
                <a:cubicBezTo>
                  <a:pt x="2709773" y="685726"/>
                  <a:pt x="3092300" y="414659"/>
                  <a:pt x="3255698" y="28342"/>
                </a:cubicBezTo>
                <a:lnTo>
                  <a:pt x="3266071" y="1"/>
                </a:lnTo>
                <a:lnTo>
                  <a:pt x="4527869" y="631058"/>
                </a:lnTo>
                <a:lnTo>
                  <a:pt x="4449929" y="792852"/>
                </a:lnTo>
                <a:cubicBezTo>
                  <a:pt x="4028943" y="1567815"/>
                  <a:pt x="3207876" y="2093901"/>
                  <a:pt x="2263934" y="2093901"/>
                </a:cubicBezTo>
                <a:cubicBezTo>
                  <a:pt x="1319993" y="2093901"/>
                  <a:pt x="498925" y="1567815"/>
                  <a:pt x="77940" y="792852"/>
                </a:cubicBezTo>
                <a:lnTo>
                  <a:pt x="0" y="63105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2510852" y="5370707"/>
            <a:ext cx="705305" cy="709321"/>
            <a:chOff x="10969809" y="2370994"/>
            <a:chExt cx="418861" cy="421246"/>
          </a:xfrm>
        </p:grpSpPr>
        <p:sp>
          <p:nvSpPr>
            <p:cNvPr id="26" name="Rectangle 25"/>
            <p:cNvSpPr/>
            <p:nvPr/>
          </p:nvSpPr>
          <p:spPr bwMode="auto">
            <a:xfrm>
              <a:off x="10994788" y="2597530"/>
              <a:ext cx="72412" cy="1947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1101945" y="2519077"/>
              <a:ext cx="72412" cy="273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209102" y="2455067"/>
              <a:ext cx="72412" cy="3371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1316258" y="2370994"/>
              <a:ext cx="72412" cy="4212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icon BULB"/>
            <p:cNvSpPr>
              <a:spLocks noChangeAspect="1" noEditPoints="1"/>
            </p:cNvSpPr>
            <p:nvPr/>
          </p:nvSpPr>
          <p:spPr bwMode="auto">
            <a:xfrm>
              <a:off x="10969809" y="2375442"/>
              <a:ext cx="114209" cy="18273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1"/>
            </a:solidFill>
            <a:ln>
              <a:noFill/>
            </a:ln>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75"/>
              <a:endParaRPr lang="en-US" sz="1729" dirty="0">
                <a:solidFill>
                  <a:srgbClr val="000000"/>
                </a:solidFill>
              </a:endParaRPr>
            </a:p>
          </p:txBody>
        </p:sp>
      </p:grpSp>
      <p:sp>
        <p:nvSpPr>
          <p:cNvPr id="35" name="Freeform 61"/>
          <p:cNvSpPr>
            <a:spLocks noChangeAspect="1"/>
          </p:cNvSpPr>
          <p:nvPr/>
        </p:nvSpPr>
        <p:spPr bwMode="auto">
          <a:xfrm>
            <a:off x="4075084" y="2805735"/>
            <a:ext cx="876759" cy="575028"/>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dirty="0">
              <a:solidFill>
                <a:prstClr val="black"/>
              </a:solidFill>
            </a:endParaRPr>
          </a:p>
        </p:txBody>
      </p:sp>
      <p:grpSp>
        <p:nvGrpSpPr>
          <p:cNvPr id="36" name="Group 35"/>
          <p:cNvGrpSpPr/>
          <p:nvPr/>
        </p:nvGrpSpPr>
        <p:grpSpPr>
          <a:xfrm>
            <a:off x="1030306" y="2675639"/>
            <a:ext cx="940685" cy="778623"/>
            <a:chOff x="12890500" y="-3265488"/>
            <a:chExt cx="3722688" cy="3081338"/>
          </a:xfrm>
          <a:solidFill>
            <a:schemeClr val="bg1"/>
          </a:solidFill>
        </p:grpSpPr>
        <p:sp>
          <p:nvSpPr>
            <p:cNvPr id="37" name="Freeform 5"/>
            <p:cNvSpPr>
              <a:spLocks noEditPoints="1"/>
            </p:cNvSpPr>
            <p:nvPr/>
          </p:nvSpPr>
          <p:spPr bwMode="auto">
            <a:xfrm>
              <a:off x="12890500" y="-2878138"/>
              <a:ext cx="3722688"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sp>
          <p:nvSpPr>
            <p:cNvPr id="38" name="Oval 6"/>
            <p:cNvSpPr>
              <a:spLocks noChangeArrowheads="1"/>
            </p:cNvSpPr>
            <p:nvPr/>
          </p:nvSpPr>
          <p:spPr bwMode="auto">
            <a:xfrm>
              <a:off x="14333538" y="-3265488"/>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endParaRPr lang="en-US" dirty="0">
                <a:solidFill>
                  <a:prstClr val="black"/>
                </a:solidFill>
              </a:endParaRPr>
            </a:p>
          </p:txBody>
        </p:sp>
      </p:grpSp>
      <p:sp>
        <p:nvSpPr>
          <p:cNvPr id="40" name="Title 1"/>
          <p:cNvSpPr>
            <a:spLocks noGrp="1"/>
          </p:cNvSpPr>
          <p:nvPr>
            <p:ph type="title"/>
          </p:nvPr>
        </p:nvSpPr>
        <p:spPr>
          <a:xfrm>
            <a:off x="268103" y="524944"/>
            <a:ext cx="11653834" cy="896391"/>
          </a:xfrm>
        </p:spPr>
        <p:txBody>
          <a:bodyPr vert="horz" lIns="91427" tIns="45713" rIns="91427" bIns="45713" rtlCol="0" anchor="ctr">
            <a:noAutofit/>
          </a:bodyPr>
          <a:lstStyle/>
          <a:p>
            <a:r>
              <a:rPr lang="en-US" sz="4705"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IoT Business Maturity Model</a:t>
            </a:r>
            <a:br>
              <a:rPr lang="en-US" sz="4705"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br>
            <a:r>
              <a:rPr lang="en-US" sz="3529" spc="-100" dirty="0">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3. Business Transformation</a:t>
            </a:r>
            <a:br>
              <a:rPr lang="en-US" sz="4400" dirty="0">
                <a:solidFill>
                  <a:schemeClr val="bg2">
                    <a:lumMod val="50000"/>
                  </a:schemeClr>
                </a:solidFill>
                <a:latin typeface="Segoe UI Light" panose="020B0502040204020203" pitchFamily="34" charset="0"/>
                <a:cs typeface="Segoe UI Light" panose="020B0502040204020203" pitchFamily="34" charset="0"/>
              </a:rPr>
            </a:br>
            <a:endParaRPr lang="en-IN" sz="4400" dirty="0">
              <a:solidFill>
                <a:schemeClr val="bg2">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44669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1+#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1+#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537" y="216812"/>
            <a:ext cx="11655078" cy="899537"/>
          </a:xfrm>
        </p:spPr>
        <p:txBody>
          <a:bodyPr/>
          <a:lstStyle/>
          <a:p>
            <a:r>
              <a:rPr lang="zh-CN" altLang="en-US" sz="3529" dirty="0"/>
              <a:t>典型架构</a:t>
            </a:r>
            <a:endParaRPr lang="en-US" sz="3529" dirty="0"/>
          </a:p>
        </p:txBody>
      </p:sp>
      <p:grpSp>
        <p:nvGrpSpPr>
          <p:cNvPr id="227" name="Group 226"/>
          <p:cNvGrpSpPr/>
          <p:nvPr/>
        </p:nvGrpSpPr>
        <p:grpSpPr>
          <a:xfrm>
            <a:off x="269240" y="1189495"/>
            <a:ext cx="11655078" cy="537699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pPr>
                <a:r>
                  <a:rPr lang="zh-CN" altLang="en-US" sz="1765" dirty="0">
                    <a:gradFill>
                      <a:gsLst>
                        <a:gs pos="0">
                          <a:srgbClr val="FFFFFF"/>
                        </a:gs>
                        <a:gs pos="100000">
                          <a:srgbClr val="FFFFFF"/>
                        </a:gs>
                      </a:gsLst>
                      <a:lin ang="5400000" scaled="1"/>
                    </a:gradFill>
                    <a:ea typeface="Segoe UI" pitchFamily="34" charset="0"/>
                    <a:cs typeface="Segoe UI" pitchFamily="34" charset="0"/>
                  </a:rPr>
                  <a:t>采集</a:t>
                </a:r>
                <a:r>
                  <a:rPr lang="en-US" sz="1765"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pPr>
                <a:r>
                  <a:rPr lang="zh-CN" altLang="en-US" sz="1765" dirty="0">
                    <a:gradFill>
                      <a:gsLst>
                        <a:gs pos="0">
                          <a:srgbClr val="FFFFFF"/>
                        </a:gs>
                        <a:gs pos="100000">
                          <a:srgbClr val="FFFFFF"/>
                        </a:gs>
                      </a:gsLst>
                      <a:lin ang="5400000" scaled="1"/>
                    </a:gradFill>
                    <a:ea typeface="Segoe UI" pitchFamily="34" charset="0"/>
                    <a:cs typeface="Segoe UI" pitchFamily="34" charset="0"/>
                  </a:rPr>
                  <a:t>归纳</a:t>
                </a: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pPr>
                <a:r>
                  <a:rPr lang="zh-CN" altLang="en-US" sz="1765" dirty="0">
                    <a:gradFill>
                      <a:gsLst>
                        <a:gs pos="0">
                          <a:srgbClr val="FFFFFF"/>
                        </a:gs>
                        <a:gs pos="100000">
                          <a:srgbClr val="FFFFFF"/>
                        </a:gs>
                      </a:gsLst>
                      <a:lin ang="5400000" scaled="1"/>
                    </a:gradFill>
                    <a:ea typeface="Segoe UI" pitchFamily="34" charset="0"/>
                    <a:cs typeface="Segoe UI" pitchFamily="34" charset="0"/>
                  </a:rPr>
                  <a:t>展现及反馈</a:t>
                </a: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pPr>
                <a:r>
                  <a:rPr lang="zh-CN" altLang="en-US" sz="1765" dirty="0">
                    <a:gradFill>
                      <a:gsLst>
                        <a:gs pos="0">
                          <a:srgbClr val="FFFFFF"/>
                        </a:gs>
                        <a:gs pos="100000">
                          <a:srgbClr val="FFFFFF"/>
                        </a:gs>
                      </a:gsLst>
                      <a:lin ang="5400000" scaled="1"/>
                    </a:gradFill>
                    <a:ea typeface="Segoe UI" pitchFamily="34" charset="0"/>
                    <a:cs typeface="Segoe UI" pitchFamily="34" charset="0"/>
                  </a:rPr>
                  <a:t>数据源</a:t>
                </a: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pPr>
                <a:r>
                  <a:rPr lang="zh-CN" altLang="en-US" sz="1765" dirty="0">
                    <a:gradFill>
                      <a:gsLst>
                        <a:gs pos="0">
                          <a:srgbClr val="FFFFFF"/>
                        </a:gs>
                        <a:gs pos="100000">
                          <a:srgbClr val="FFFFFF"/>
                        </a:gs>
                      </a:gsLst>
                      <a:lin ang="5400000" scaled="1"/>
                    </a:gradFill>
                    <a:ea typeface="Segoe UI" pitchFamily="34" charset="0"/>
                    <a:cs typeface="Segoe UI" pitchFamily="34" charset="0"/>
                  </a:rPr>
                  <a:t>转换</a:t>
                </a: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defTabSz="914102">
                  <a:lnSpc>
                    <a:spcPct val="90000"/>
                  </a:lnSpc>
                </a:pPr>
                <a:r>
                  <a:rPr lang="zh-CN" altLang="en-US" sz="1765" dirty="0">
                    <a:gradFill>
                      <a:gsLst>
                        <a:gs pos="0">
                          <a:srgbClr val="FFFFFF"/>
                        </a:gs>
                        <a:gs pos="100000">
                          <a:srgbClr val="FFFFFF"/>
                        </a:gs>
                      </a:gsLst>
                      <a:lin ang="5400000" scaled="1"/>
                    </a:gradFill>
                    <a:ea typeface="Segoe UI" pitchFamily="34" charset="0"/>
                    <a:cs typeface="Segoe UI" pitchFamily="34" charset="0"/>
                  </a:rPr>
                  <a:t>持久化</a:t>
                </a:r>
                <a:endParaRPr lang="en-US" sz="1765" dirty="0">
                  <a:gradFill>
                    <a:gsLst>
                      <a:gs pos="0">
                        <a:srgbClr val="FFFFFF"/>
                      </a:gs>
                      <a:gs pos="100000">
                        <a:srgbClr val="FFFFFF"/>
                      </a:gs>
                    </a:gsLst>
                    <a:lin ang="5400000" scaled="1"/>
                  </a:gradFill>
                  <a:ea typeface="Segoe UI" pitchFamily="34" charset="0"/>
                  <a:cs typeface="Segoe UI" pitchFamily="34" charset="0"/>
                </a:endParaRP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171" name="Group 170"/>
            <p:cNvGrpSpPr/>
            <p:nvPr/>
          </p:nvGrpSpPr>
          <p:grpSpPr>
            <a:xfrm>
              <a:off x="6309675" y="4868846"/>
              <a:ext cx="1523281" cy="669506"/>
              <a:chOff x="6401114" y="4959527"/>
              <a:chExt cx="1523281"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70" name="TextBox 169"/>
              <p:cNvSpPr txBox="1"/>
              <p:nvPr/>
            </p:nvSpPr>
            <p:spPr>
              <a:xfrm>
                <a:off x="7284267" y="5121122"/>
                <a:ext cx="640128"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0072C6"/>
                        </a:gs>
                        <a:gs pos="30000">
                          <a:srgbClr val="0072C6"/>
                        </a:gs>
                      </a:gsLst>
                      <a:lin ang="5400000" scaled="0"/>
                    </a:gradFill>
                  </a:rPr>
                  <a:t>Storage </a:t>
                </a:r>
                <a:br>
                  <a:rPr lang="en-US" sz="1372" dirty="0">
                    <a:gradFill>
                      <a:gsLst>
                        <a:gs pos="2917">
                          <a:srgbClr val="0072C6"/>
                        </a:gs>
                        <a:gs pos="30000">
                          <a:srgbClr val="0072C6"/>
                        </a:gs>
                      </a:gsLst>
                      <a:lin ang="5400000" scaled="0"/>
                    </a:gradFill>
                  </a:rPr>
                </a:br>
                <a:r>
                  <a:rPr lang="en-US" sz="1372" dirty="0">
                    <a:gradFill>
                      <a:gsLst>
                        <a:gs pos="2917">
                          <a:srgbClr val="0072C6"/>
                        </a:gs>
                        <a:gs pos="30000">
                          <a:srgbClr val="0072C6"/>
                        </a:gs>
                      </a:gsLst>
                      <a:lin ang="5400000" scaled="0"/>
                    </a:gradFill>
                  </a:rPr>
                  <a:t>adapters</a:t>
                </a:r>
              </a:p>
            </p:txBody>
          </p:sp>
        </p:grpSp>
        <p:sp>
          <p:nvSpPr>
            <p:cNvPr id="174" name="TextBox 173"/>
            <p:cNvSpPr txBox="1"/>
            <p:nvPr/>
          </p:nvSpPr>
          <p:spPr>
            <a:xfrm>
              <a:off x="7087339" y="4167460"/>
              <a:ext cx="775452"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0072C6"/>
                      </a:gs>
                      <a:gs pos="30000">
                        <a:srgbClr val="0072C6"/>
                      </a:gs>
                    </a:gsLst>
                    <a:lin ang="5400000" scaled="0"/>
                  </a:gradFill>
                </a:rPr>
                <a:t>Stream </a:t>
              </a:r>
              <a:br>
                <a:rPr lang="en-US" sz="1372" dirty="0">
                  <a:gradFill>
                    <a:gsLst>
                      <a:gs pos="2917">
                        <a:srgbClr val="0072C6"/>
                      </a:gs>
                      <a:gs pos="30000">
                        <a:srgbClr val="0072C6"/>
                      </a:gs>
                    </a:gsLst>
                    <a:lin ang="5400000" scaled="0"/>
                  </a:gradFill>
                </a:rPr>
              </a:br>
              <a:r>
                <a:rPr lang="en-US" sz="1372" dirty="0">
                  <a:gradFill>
                    <a:gsLst>
                      <a:gs pos="2917">
                        <a:srgbClr val="0072C6"/>
                      </a:gs>
                      <a:gs pos="30000">
                        <a:srgbClr val="0072C6"/>
                      </a:gs>
                    </a:gsLst>
                    <a:lin ang="5400000" scaled="0"/>
                  </a:gradFill>
                </a:rPr>
                <a:t>processing</a:t>
              </a:r>
            </a:p>
          </p:txBody>
        </p:sp>
        <p:grpSp>
          <p:nvGrpSpPr>
            <p:cNvPr id="195" name="Group 194"/>
            <p:cNvGrpSpPr/>
            <p:nvPr/>
          </p:nvGrpSpPr>
          <p:grpSpPr>
            <a:xfrm>
              <a:off x="2579112" y="3492574"/>
              <a:ext cx="1197862" cy="1183896"/>
              <a:chOff x="2579112" y="3492574"/>
              <a:chExt cx="1197862" cy="1183896"/>
            </a:xfrm>
          </p:grpSpPr>
          <p:sp>
            <p:nvSpPr>
              <p:cNvPr id="181" name="TextBox 180"/>
              <p:cNvSpPr txBox="1"/>
              <p:nvPr/>
            </p:nvSpPr>
            <p:spPr>
              <a:xfrm>
                <a:off x="2640546" y="4288744"/>
                <a:ext cx="1136428"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0072C6"/>
                        </a:gs>
                        <a:gs pos="30000">
                          <a:srgbClr val="0072C6"/>
                        </a:gs>
                      </a:gsLst>
                      <a:lin ang="5400000" scaled="0"/>
                    </a:gradFill>
                  </a:rPr>
                  <a:t>Cloud gateways</a:t>
                </a:r>
                <a:br>
                  <a:rPr lang="en-US" sz="1372" dirty="0">
                    <a:gradFill>
                      <a:gsLst>
                        <a:gs pos="2917">
                          <a:srgbClr val="0072C6"/>
                        </a:gs>
                        <a:gs pos="30000">
                          <a:srgbClr val="0072C6"/>
                        </a:gs>
                      </a:gsLst>
                      <a:lin ang="5400000" scaled="0"/>
                    </a:gradFill>
                  </a:rPr>
                </a:br>
                <a:r>
                  <a:rPr lang="en-US" sz="1372" dirty="0">
                    <a:gradFill>
                      <a:gsLst>
                        <a:gs pos="2917">
                          <a:srgbClr val="0072C6"/>
                        </a:gs>
                        <a:gs pos="30000">
                          <a:srgbClr val="0072C6"/>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nvGrpSpPr>
            <p:cNvPr id="197" name="Group 196"/>
            <p:cNvGrpSpPr/>
            <p:nvPr/>
          </p:nvGrpSpPr>
          <p:grpSpPr>
            <a:xfrm>
              <a:off x="2469238" y="5886421"/>
              <a:ext cx="1415607" cy="700913"/>
              <a:chOff x="2637890" y="5389538"/>
              <a:chExt cx="1415607" cy="700913"/>
            </a:xfrm>
          </p:grpSpPr>
          <p:sp>
            <p:nvSpPr>
              <p:cNvPr id="185" name="TextBox 184"/>
              <p:cNvSpPr txBox="1"/>
              <p:nvPr/>
            </p:nvSpPr>
            <p:spPr>
              <a:xfrm>
                <a:off x="3379817" y="5546095"/>
                <a:ext cx="67368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0072C6"/>
                        </a:gs>
                        <a:gs pos="30000">
                          <a:srgbClr val="0072C6"/>
                        </a:gs>
                      </a:gsLst>
                      <a:lin ang="5400000" scaled="0"/>
                    </a:gradFill>
                  </a:rPr>
                  <a:t>Field </a:t>
                </a:r>
                <a:br>
                  <a:rPr lang="en-US" sz="1372" dirty="0">
                    <a:gradFill>
                      <a:gsLst>
                        <a:gs pos="2917">
                          <a:srgbClr val="0072C6"/>
                        </a:gs>
                        <a:gs pos="30000">
                          <a:srgbClr val="0072C6"/>
                        </a:gs>
                      </a:gsLst>
                      <a:lin ang="5400000" scaled="0"/>
                    </a:gradFill>
                  </a:rPr>
                </a:br>
                <a:r>
                  <a:rPr lang="en-US" sz="1372" dirty="0">
                    <a:gradFill>
                      <a:gsLst>
                        <a:gs pos="2917">
                          <a:srgbClr val="0072C6"/>
                        </a:gs>
                        <a:gs pos="30000">
                          <a:srgbClr val="0072C6"/>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87" tIns="40344" rIns="80687" bIns="40344" numCol="1" anchor="t" anchorCtr="0" compatLnSpc="1">
                <a:prstTxWarp prst="textNoShape">
                  <a:avLst/>
                </a:prstTxWarp>
              </a:bodyPr>
              <a:lstStyle/>
              <a:p>
                <a:endParaRPr lang="en-US" sz="1568">
                  <a:solidFill>
                    <a:srgbClr val="505050"/>
                  </a:solidFill>
                </a:endParaRPr>
              </a:p>
            </p:txBody>
          </p:sp>
        </p:grpSp>
        <p:grpSp>
          <p:nvGrpSpPr>
            <p:cNvPr id="204" name="Group 203"/>
            <p:cNvGrpSpPr/>
            <p:nvPr/>
          </p:nvGrpSpPr>
          <p:grpSpPr>
            <a:xfrm>
              <a:off x="740943" y="2289942"/>
              <a:ext cx="896191" cy="989843"/>
              <a:chOff x="740943" y="2289942"/>
              <a:chExt cx="896191"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3" name="TextBox 202"/>
              <p:cNvSpPr txBox="1"/>
              <p:nvPr/>
            </p:nvSpPr>
            <p:spPr>
              <a:xfrm>
                <a:off x="740943" y="3085922"/>
                <a:ext cx="896191"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0072C6"/>
                        </a:gs>
                        <a:gs pos="30000">
                          <a:srgbClr val="0072C6"/>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0072C6"/>
                      </a:gs>
                      <a:gs pos="30000">
                        <a:srgbClr val="0072C6"/>
                      </a:gs>
                    </a:gsLst>
                    <a:lin ang="5400000" scaled="0"/>
                  </a:gradFill>
                  <a:ea typeface="MS PGothic" charset="0"/>
                  <a:cs typeface="MS PGothic" charset="0"/>
                </a:rPr>
                <a:t>Legacy IOT </a:t>
              </a:r>
              <a:br>
                <a:rPr lang="en-US" sz="1176" dirty="0">
                  <a:gradFill>
                    <a:gsLst>
                      <a:gs pos="2917">
                        <a:srgbClr val="0072C6"/>
                      </a:gs>
                      <a:gs pos="30000">
                        <a:srgbClr val="0072C6"/>
                      </a:gs>
                    </a:gsLst>
                    <a:lin ang="5400000" scaled="0"/>
                  </a:gradFill>
                  <a:ea typeface="MS PGothic" charset="0"/>
                  <a:cs typeface="MS PGothic" charset="0"/>
                </a:rPr>
              </a:br>
              <a:r>
                <a:rPr lang="en-US" sz="1176" dirty="0">
                  <a:gradFill>
                    <a:gsLst>
                      <a:gs pos="2917">
                        <a:srgbClr val="0072C6"/>
                      </a:gs>
                      <a:gs pos="30000">
                        <a:srgbClr val="0072C6"/>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0072C6"/>
                      </a:gs>
                      <a:gs pos="30000">
                        <a:srgbClr val="0072C6"/>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0072C6"/>
                      </a:gs>
                      <a:gs pos="30000">
                        <a:srgbClr val="0072C6"/>
                      </a:gs>
                    </a:gsLst>
                    <a:lin ang="5400000" scaled="0"/>
                  </a:gradFill>
                  <a:ea typeface="MS PGothic" charset="0"/>
                  <a:cs typeface="MS PGothic" charset="0"/>
                </a:rPr>
                <a:t>IP-capable devices</a:t>
              </a:r>
              <a:br>
                <a:rPr lang="en-US" sz="1176" dirty="0">
                  <a:gradFill>
                    <a:gsLst>
                      <a:gs pos="2917">
                        <a:srgbClr val="0072C6"/>
                      </a:gs>
                      <a:gs pos="30000">
                        <a:srgbClr val="0072C6"/>
                      </a:gs>
                    </a:gsLst>
                    <a:lin ang="5400000" scaled="0"/>
                  </a:gradFill>
                  <a:ea typeface="MS PGothic" charset="0"/>
                  <a:cs typeface="MS PGothic" charset="0"/>
                </a:rPr>
              </a:br>
              <a:r>
                <a:rPr lang="en-US" sz="1176" dirty="0">
                  <a:gradFill>
                    <a:gsLst>
                      <a:gs pos="2917">
                        <a:srgbClr val="0072C6"/>
                      </a:gs>
                      <a:gs pos="30000">
                        <a:srgbClr val="0072C6"/>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0072C6"/>
                      </a:gs>
                      <a:gs pos="30000">
                        <a:srgbClr val="0072C6"/>
                      </a:gs>
                    </a:gsLst>
                    <a:lin ang="5400000" scaled="0"/>
                  </a:gradFill>
                  <a:ea typeface="MS PGothic" charset="0"/>
                  <a:cs typeface="MS PGothic" charset="0"/>
                </a:rPr>
                <a:t>Low-power devices (RTOS)</a:t>
              </a:r>
            </a:p>
          </p:txBody>
        </p:sp>
        <p:grpSp>
          <p:nvGrpSpPr>
            <p:cNvPr id="6" name="Group 5"/>
            <p:cNvGrpSpPr/>
            <p:nvPr/>
          </p:nvGrpSpPr>
          <p:grpSpPr>
            <a:xfrm>
              <a:off x="10453339" y="2115892"/>
              <a:ext cx="1538215" cy="3118675"/>
              <a:chOff x="10453339" y="1941221"/>
              <a:chExt cx="1538215" cy="3118675"/>
            </a:xfrm>
          </p:grpSpPr>
          <p:grpSp>
            <p:nvGrpSpPr>
              <p:cNvPr id="3" name="Group 2"/>
              <p:cNvGrpSpPr/>
              <p:nvPr/>
            </p:nvGrpSpPr>
            <p:grpSpPr>
              <a:xfrm>
                <a:off x="10573470" y="3133356"/>
                <a:ext cx="1042711" cy="931581"/>
                <a:chOff x="10573470" y="3103906"/>
                <a:chExt cx="1042711"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87" tIns="40344" rIns="80687" bIns="40344" numCol="1" anchor="t" anchorCtr="0" compatLnSpc="1">
                  <a:prstTxWarp prst="textNoShape">
                    <a:avLst/>
                  </a:prstTxWarp>
                </a:bodyPr>
                <a:lstStyle/>
                <a:p>
                  <a:endParaRPr lang="en-US" sz="1568" dirty="0">
                    <a:solidFill>
                      <a:srgbClr val="505050"/>
                    </a:solidFill>
                  </a:endParaRPr>
                </a:p>
              </p:txBody>
            </p:sp>
            <p:sp>
              <p:nvSpPr>
                <p:cNvPr id="210" name="TextBox 209"/>
                <p:cNvSpPr txBox="1"/>
                <p:nvPr/>
              </p:nvSpPr>
              <p:spPr>
                <a:xfrm>
                  <a:off x="10573470" y="3841624"/>
                  <a:ext cx="847661"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0072C6"/>
                          </a:gs>
                          <a:gs pos="30000">
                            <a:srgbClr val="0072C6"/>
                          </a:gs>
                        </a:gsLst>
                        <a:lin ang="5400000" scaled="0"/>
                      </a:gradFill>
                    </a:rPr>
                    <a:t>Bing Search</a:t>
                  </a:r>
                </a:p>
              </p:txBody>
            </p:sp>
          </p:grpSp>
          <p:grpSp>
            <p:nvGrpSpPr>
              <p:cNvPr id="2" name="Group 1"/>
              <p:cNvGrpSpPr/>
              <p:nvPr/>
            </p:nvGrpSpPr>
            <p:grpSpPr>
              <a:xfrm>
                <a:off x="10453339" y="4144657"/>
                <a:ext cx="1538215" cy="915239"/>
                <a:chOff x="10453339" y="4144657"/>
                <a:chExt cx="1538215"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2" name="TextBox 211"/>
                <p:cNvSpPr txBox="1"/>
                <p:nvPr/>
              </p:nvSpPr>
              <p:spPr>
                <a:xfrm>
                  <a:off x="10453339" y="4866033"/>
                  <a:ext cx="1538215"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0072C6"/>
                          </a:gs>
                          <a:gs pos="30000">
                            <a:srgbClr val="0072C6"/>
                          </a:gs>
                        </a:gsLst>
                        <a:lin ang="5400000" scaled="0"/>
                      </a:gradFill>
                    </a:rPr>
                    <a:t>Data analytics (Excel)</a:t>
                  </a:r>
                </a:p>
              </p:txBody>
            </p:sp>
          </p:grpSp>
          <p:grpSp>
            <p:nvGrpSpPr>
              <p:cNvPr id="5" name="Group 4"/>
              <p:cNvGrpSpPr/>
              <p:nvPr/>
            </p:nvGrpSpPr>
            <p:grpSpPr>
              <a:xfrm>
                <a:off x="10577839" y="1941221"/>
                <a:ext cx="1127498" cy="854025"/>
                <a:chOff x="10577839" y="1941221"/>
                <a:chExt cx="1127498" cy="854025"/>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4" name="TextBox 213"/>
                <p:cNvSpPr txBox="1"/>
                <p:nvPr/>
              </p:nvSpPr>
              <p:spPr>
                <a:xfrm>
                  <a:off x="10577839" y="2601383"/>
                  <a:ext cx="650527"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0072C6"/>
                          </a:gs>
                          <a:gs pos="30000">
                            <a:srgbClr val="0072C6"/>
                          </a:gs>
                        </a:gsLst>
                        <a:lin ang="5400000" scaled="0"/>
                      </a:gradFill>
                    </a:rPr>
                    <a:t>Web Site</a:t>
                  </a: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226" name="Group 225"/>
            <p:cNvGrpSpPr/>
            <p:nvPr/>
          </p:nvGrpSpPr>
          <p:grpSpPr>
            <a:xfrm>
              <a:off x="8138456" y="2974492"/>
              <a:ext cx="1188720" cy="2732570"/>
              <a:chOff x="8138456" y="2948621"/>
              <a:chExt cx="1188720" cy="2732570"/>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Event Hub</a:t>
                </a:r>
              </a:p>
            </p:txBody>
          </p:sp>
          <p:sp>
            <p:nvSpPr>
              <p:cNvPr id="217" name="Right Arrow 216"/>
              <p:cNvSpPr/>
              <p:nvPr/>
            </p:nvSpPr>
            <p:spPr bwMode="auto">
              <a:xfrm>
                <a:off x="8138456" y="397431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504111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defTabSz="914102">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Blob</a:t>
                </a: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348268" y="2534202"/>
            <a:ext cx="1514778" cy="1561379"/>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4589" y="3214863"/>
            <a:ext cx="629922" cy="728777"/>
          </a:xfrm>
          <a:prstGeom prst="rect">
            <a:avLst/>
          </a:prstGeom>
          <a:solidFill>
            <a:srgbClr val="FF0000"/>
          </a:solidFill>
        </p:spPr>
      </p:pic>
      <p:sp>
        <p:nvSpPr>
          <p:cNvPr id="79" name="Freeform 43"/>
          <p:cNvSpPr>
            <a:spLocks noChangeAspect="1" noEditPoints="1"/>
          </p:cNvSpPr>
          <p:nvPr/>
        </p:nvSpPr>
        <p:spPr bwMode="black">
          <a:xfrm>
            <a:off x="10833396" y="5249809"/>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1" name="TextBox 80"/>
          <p:cNvSpPr txBox="1"/>
          <p:nvPr/>
        </p:nvSpPr>
        <p:spPr>
          <a:xfrm>
            <a:off x="10219509" y="6110838"/>
            <a:ext cx="1567032"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0072C6"/>
                    </a:gs>
                    <a:gs pos="30000">
                      <a:srgbClr val="0072C6"/>
                    </a:gs>
                  </a:gsLst>
                  <a:lin ang="5400000" scaled="0"/>
                </a:gradFill>
              </a:rPr>
              <a:t>Devices to take action</a:t>
            </a:r>
          </a:p>
        </p:txBody>
      </p:sp>
      <p:pic>
        <p:nvPicPr>
          <p:cNvPr id="7" name="圖片 6"/>
          <p:cNvPicPr>
            <a:picLocks noChangeAspect="1"/>
          </p:cNvPicPr>
          <p:nvPr/>
        </p:nvPicPr>
        <p:blipFill>
          <a:blip r:embed="rId4"/>
          <a:stretch>
            <a:fillRect/>
          </a:stretch>
        </p:blipFill>
        <p:spPr>
          <a:xfrm>
            <a:off x="4739645" y="3707506"/>
            <a:ext cx="806278" cy="334122"/>
          </a:xfrm>
          <a:prstGeom prst="rect">
            <a:avLst/>
          </a:prstGeom>
        </p:spPr>
      </p:pic>
    </p:spTree>
    <p:extLst>
      <p:ext uri="{BB962C8B-B14F-4D97-AF65-F5344CB8AC3E}">
        <p14:creationId xmlns:p14="http://schemas.microsoft.com/office/powerpoint/2010/main" val="182100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2827</Words>
  <Application>Microsoft Office PowerPoint</Application>
  <PresentationFormat>寬螢幕</PresentationFormat>
  <Paragraphs>491</Paragraphs>
  <Slides>29</Slides>
  <Notes>15</Notes>
  <HiddenSlides>8</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29</vt:i4>
      </vt:variant>
    </vt:vector>
  </HeadingPairs>
  <TitlesOfParts>
    <vt:vector size="44" baseType="lpstr">
      <vt:lpstr>等线</vt:lpstr>
      <vt:lpstr>等线 Light</vt:lpstr>
      <vt:lpstr>MS PGothic</vt:lpstr>
      <vt:lpstr>Segoe</vt:lpstr>
      <vt:lpstr>Segoe Light</vt:lpstr>
      <vt:lpstr>华文细黑</vt:lpstr>
      <vt:lpstr>新細明體</vt:lpstr>
      <vt:lpstr>Arial</vt:lpstr>
      <vt:lpstr>Calibri</vt:lpstr>
      <vt:lpstr>Calibri Light</vt:lpstr>
      <vt:lpstr>Segoe UI</vt:lpstr>
      <vt:lpstr>Segoe UI Light</vt:lpstr>
      <vt:lpstr>Segoe UI Semibold</vt:lpstr>
      <vt:lpstr>Wingdings</vt:lpstr>
      <vt:lpstr>Office 佈景主題</vt:lpstr>
      <vt:lpstr>Azure IOT Hub Overview</vt:lpstr>
      <vt:lpstr>IoT is an Inflection Point</vt:lpstr>
      <vt:lpstr>IoT 2010</vt:lpstr>
      <vt:lpstr>IoT 2016</vt:lpstr>
      <vt:lpstr>PowerPoint 簡報</vt:lpstr>
      <vt:lpstr>IoT Business Maturity Model 1. Operational efficiency </vt:lpstr>
      <vt:lpstr>IoT Business Maturity Model 2. Business Intelligence </vt:lpstr>
      <vt:lpstr>IoT Business Maturity Model 3. Business Transformation </vt:lpstr>
      <vt:lpstr>典型架构</vt:lpstr>
      <vt:lpstr>Microsoft Azure IoT Platform</vt:lpstr>
      <vt:lpstr>Microsoft Azure IoT Platform</vt:lpstr>
      <vt:lpstr>Azure IoT 服务 </vt:lpstr>
      <vt:lpstr>PowerPoint 簡報</vt:lpstr>
      <vt:lpstr>Azure IoT Hub</vt:lpstr>
      <vt:lpstr>PowerPoint 簡報</vt:lpstr>
      <vt:lpstr>PowerPoint 簡報</vt:lpstr>
      <vt:lpstr>PowerPoint 簡報</vt:lpstr>
      <vt:lpstr>PowerPoint 簡報</vt:lpstr>
      <vt:lpstr>PowerPoint 簡報</vt:lpstr>
      <vt:lpstr>PowerPoint 簡報</vt:lpstr>
      <vt:lpstr>PowerPoint 簡報</vt:lpstr>
      <vt:lpstr>Azure IoT SDKs</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Hub Overview</dc:title>
  <dc:creator>Michael SH Chi</dc:creator>
  <cp:lastModifiedBy>Michael SH Chi</cp:lastModifiedBy>
  <cp:revision>68</cp:revision>
  <dcterms:created xsi:type="dcterms:W3CDTF">2016-03-02T03:07:35Z</dcterms:created>
  <dcterms:modified xsi:type="dcterms:W3CDTF">2016-06-18T02:14:09Z</dcterms:modified>
</cp:coreProperties>
</file>